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23" r:id="rId2"/>
    <p:sldId id="279" r:id="rId3"/>
    <p:sldId id="319" r:id="rId4"/>
    <p:sldId id="320" r:id="rId5"/>
    <p:sldId id="321" r:id="rId6"/>
    <p:sldId id="324" r:id="rId7"/>
    <p:sldId id="308" r:id="rId8"/>
    <p:sldId id="309" r:id="rId9"/>
    <p:sldId id="310" r:id="rId10"/>
    <p:sldId id="311" r:id="rId11"/>
    <p:sldId id="267" r:id="rId12"/>
    <p:sldId id="312" r:id="rId13"/>
    <p:sldId id="313" r:id="rId14"/>
    <p:sldId id="314" r:id="rId15"/>
    <p:sldId id="315" r:id="rId16"/>
    <p:sldId id="316" r:id="rId17"/>
    <p:sldId id="317" r:id="rId18"/>
    <p:sldId id="318" r:id="rId19"/>
    <p:sldId id="274" r:id="rId20"/>
    <p:sldId id="266" r:id="rId21"/>
    <p:sldId id="264" r:id="rId22"/>
    <p:sldId id="265" r:id="rId23"/>
    <p:sldId id="268" r:id="rId24"/>
    <p:sldId id="282" r:id="rId25"/>
    <p:sldId id="270" r:id="rId26"/>
    <p:sldId id="272" r:id="rId27"/>
    <p:sldId id="269" r:id="rId28"/>
    <p:sldId id="273" r:id="rId29"/>
    <p:sldId id="271" r:id="rId30"/>
    <p:sldId id="277" r:id="rId31"/>
    <p:sldId id="278" r:id="rId32"/>
    <p:sldId id="275" r:id="rId33"/>
    <p:sldId id="280" r:id="rId34"/>
    <p:sldId id="276" r:id="rId35"/>
    <p:sldId id="281" r:id="rId36"/>
    <p:sldId id="303" r:id="rId37"/>
    <p:sldId id="286" r:id="rId38"/>
    <p:sldId id="284" r:id="rId39"/>
    <p:sldId id="290" r:id="rId40"/>
    <p:sldId id="287" r:id="rId41"/>
    <p:sldId id="325" r:id="rId42"/>
    <p:sldId id="291" r:id="rId43"/>
    <p:sldId id="293" r:id="rId44"/>
    <p:sldId id="294" r:id="rId45"/>
    <p:sldId id="295" r:id="rId46"/>
    <p:sldId id="296" r:id="rId47"/>
    <p:sldId id="297" r:id="rId48"/>
    <p:sldId id="292" r:id="rId49"/>
    <p:sldId id="298" r:id="rId50"/>
    <p:sldId id="300" r:id="rId51"/>
    <p:sldId id="301" r:id="rId52"/>
    <p:sldId id="302"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guel Andres Garzon Ramirez" initials="MAGR" lastIdx="1" clrIdx="0">
    <p:extLst>
      <p:ext uri="{19B8F6BF-5375-455C-9EA6-DF929625EA0E}">
        <p15:presenceInfo xmlns:p15="http://schemas.microsoft.com/office/powerpoint/2012/main" userId="Miguel Andres Garzon Ramire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29"/>
    <p:restoredTop sz="95707"/>
  </p:normalViewPr>
  <p:slideViewPr>
    <p:cSldViewPr snapToGrid="0" snapToObjects="1">
      <p:cViewPr varScale="1">
        <p:scale>
          <a:sx n="93" d="100"/>
          <a:sy n="93" d="100"/>
        </p:scale>
        <p:origin x="5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D2A66-7E33-F148-9765-E374120098F4}" type="datetimeFigureOut">
              <a:rPr lang="es-ES_tradnl" smtClean="0"/>
              <a:t>29/4/22</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A07F5-4364-2A40-99C8-18D345BB8E2C}" type="slidenum">
              <a:rPr lang="es-ES_tradnl" smtClean="0"/>
              <a:t>‹#›</a:t>
            </a:fld>
            <a:endParaRPr lang="es-ES_tradnl"/>
          </a:p>
        </p:txBody>
      </p:sp>
    </p:spTree>
    <p:extLst>
      <p:ext uri="{BB962C8B-B14F-4D97-AF65-F5344CB8AC3E}">
        <p14:creationId xmlns:p14="http://schemas.microsoft.com/office/powerpoint/2010/main" val="220316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2</a:t>
            </a:fld>
            <a:endParaRPr lang="en-CO"/>
          </a:p>
        </p:txBody>
      </p:sp>
    </p:spTree>
    <p:extLst>
      <p:ext uri="{BB962C8B-B14F-4D97-AF65-F5344CB8AC3E}">
        <p14:creationId xmlns:p14="http://schemas.microsoft.com/office/powerpoint/2010/main" val="501091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47</a:t>
            </a:fld>
            <a:endParaRPr lang="en-CO"/>
          </a:p>
        </p:txBody>
      </p:sp>
    </p:spTree>
    <p:extLst>
      <p:ext uri="{BB962C8B-B14F-4D97-AF65-F5344CB8AC3E}">
        <p14:creationId xmlns:p14="http://schemas.microsoft.com/office/powerpoint/2010/main" val="281378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04EA8AD-9845-44EE-96C7-DF49CD4EB476}" type="slidenum">
              <a:rPr lang="es-CO" smtClean="0"/>
              <a:t>7</a:t>
            </a:fld>
            <a:endParaRPr lang="es-CO"/>
          </a:p>
        </p:txBody>
      </p:sp>
    </p:spTree>
    <p:extLst>
      <p:ext uri="{BB962C8B-B14F-4D97-AF65-F5344CB8AC3E}">
        <p14:creationId xmlns:p14="http://schemas.microsoft.com/office/powerpoint/2010/main" val="300116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04EA8AD-9845-44EE-96C7-DF49CD4EB476}" type="slidenum">
              <a:rPr lang="es-CO" smtClean="0"/>
              <a:t>8</a:t>
            </a:fld>
            <a:endParaRPr lang="es-CO"/>
          </a:p>
        </p:txBody>
      </p:sp>
    </p:spTree>
    <p:extLst>
      <p:ext uri="{BB962C8B-B14F-4D97-AF65-F5344CB8AC3E}">
        <p14:creationId xmlns:p14="http://schemas.microsoft.com/office/powerpoint/2010/main" val="285087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371600" y="1143000"/>
            <a:ext cx="4114800" cy="3086100"/>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04EA8AD-9845-44EE-96C7-DF49CD4EB476}" type="slidenum">
              <a:rPr lang="es-CO" smtClean="0"/>
              <a:t>9</a:t>
            </a:fld>
            <a:endParaRPr lang="es-CO"/>
          </a:p>
        </p:txBody>
      </p:sp>
    </p:spTree>
    <p:extLst>
      <p:ext uri="{BB962C8B-B14F-4D97-AF65-F5344CB8AC3E}">
        <p14:creationId xmlns:p14="http://schemas.microsoft.com/office/powerpoint/2010/main" val="311468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F04EA8AD-9845-44EE-96C7-DF49CD4EB476}" type="slidenum">
              <a:rPr lang="es-CO" smtClean="0"/>
              <a:t>10</a:t>
            </a:fld>
            <a:endParaRPr lang="es-CO"/>
          </a:p>
        </p:txBody>
      </p:sp>
    </p:spTree>
    <p:extLst>
      <p:ext uri="{BB962C8B-B14F-4D97-AF65-F5344CB8AC3E}">
        <p14:creationId xmlns:p14="http://schemas.microsoft.com/office/powerpoint/2010/main" val="327295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32</a:t>
            </a:fld>
            <a:endParaRPr lang="en-CO"/>
          </a:p>
        </p:txBody>
      </p:sp>
    </p:spTree>
    <p:extLst>
      <p:ext uri="{BB962C8B-B14F-4D97-AF65-F5344CB8AC3E}">
        <p14:creationId xmlns:p14="http://schemas.microsoft.com/office/powerpoint/2010/main" val="4283375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44</a:t>
            </a:fld>
            <a:endParaRPr lang="en-CO"/>
          </a:p>
        </p:txBody>
      </p:sp>
    </p:spTree>
    <p:extLst>
      <p:ext uri="{BB962C8B-B14F-4D97-AF65-F5344CB8AC3E}">
        <p14:creationId xmlns:p14="http://schemas.microsoft.com/office/powerpoint/2010/main" val="281671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45</a:t>
            </a:fld>
            <a:endParaRPr lang="en-CO"/>
          </a:p>
        </p:txBody>
      </p:sp>
    </p:spTree>
    <p:extLst>
      <p:ext uri="{BB962C8B-B14F-4D97-AF65-F5344CB8AC3E}">
        <p14:creationId xmlns:p14="http://schemas.microsoft.com/office/powerpoint/2010/main" val="1791538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0930B8DF-25FC-6A4C-A3C4-267180E40F1A}" type="slidenum">
              <a:rPr lang="en-CO" smtClean="0"/>
              <a:t>46</a:t>
            </a:fld>
            <a:endParaRPr lang="en-CO"/>
          </a:p>
        </p:txBody>
      </p:sp>
    </p:spTree>
    <p:extLst>
      <p:ext uri="{BB962C8B-B14F-4D97-AF65-F5344CB8AC3E}">
        <p14:creationId xmlns:p14="http://schemas.microsoft.com/office/powerpoint/2010/main" val="1207551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FE7C22-CFF7-CBB8-6B66-8EF3EB6FEAB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1E1C7D93-0D95-1B58-DD75-424DD8E5AF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321E99A8-948E-0897-EBBA-411DE38C2943}"/>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35C96D17-DCAE-B3C0-EE78-E1E0E1E8D1D0}"/>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71C47F22-AD19-CCE6-6896-0C053DABE405}"/>
              </a:ext>
            </a:extLst>
          </p:cNvPr>
          <p:cNvSpPr>
            <a:spLocks noGrp="1"/>
          </p:cNvSpPr>
          <p:nvPr>
            <p:ph type="sldNum" sz="quarter" idx="12"/>
          </p:nvPr>
        </p:nvSpPr>
        <p:spPr/>
        <p:txBody>
          <a:bodyPr/>
          <a:lstStyle/>
          <a:p>
            <a:fld id="{2FCBE977-DAB8-E24E-BE43-CACF2175B598}" type="slidenum">
              <a:rPr lang="es-ES_tradnl" smtClean="0"/>
              <a:t>‹#›</a:t>
            </a:fld>
            <a:endParaRPr lang="es-ES_tradnl"/>
          </a:p>
        </p:txBody>
      </p:sp>
      <p:pic>
        <p:nvPicPr>
          <p:cNvPr id="7" name="Picture 2" descr="FACULTAD DE ECONOMIA">
            <a:extLst>
              <a:ext uri="{FF2B5EF4-FFF2-40B4-BE49-F238E27FC236}">
                <a16:creationId xmlns:a16="http://schemas.microsoft.com/office/drawing/2014/main" id="{C08ABEBF-DF19-DFEB-6168-546EB1397E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098" t="12044" r="5979" b="13887"/>
          <a:stretch/>
        </p:blipFill>
        <p:spPr bwMode="auto">
          <a:xfrm>
            <a:off x="10591800" y="6118688"/>
            <a:ext cx="1524000" cy="60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1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5374A-D177-5CD1-D881-2E588F4BEB35}"/>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A52D98F3-CF94-EA9C-C398-801B45F7F7D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693E6080-C71C-1C3B-7C5F-626ACCC60918}"/>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666C8186-0C3F-BE8B-4BA5-3C0928A67FC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F3C90B68-FDCA-E146-18E9-319A9C4D465B}"/>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599024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355AA22-8553-28FC-8DCC-F2B28905722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8F7319D6-116A-52D9-CC72-7019CE3DCF6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4F7D8519-E704-B78C-BE5E-CFEBC738F495}"/>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B01040DB-CEB8-894D-B989-922AD612D76A}"/>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152EA643-DAFD-EDDE-E99F-B0D7626CC827}"/>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2497040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E6224-5106-AD33-5119-481C1E6D06D6}"/>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3BCEA76A-CDDE-05A7-F2D6-88770A9FA5D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69D6244C-3991-9545-4F90-F82D3F34317D}"/>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61C0D0A0-5AB3-8CD2-02FC-0B65587D4FBF}"/>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D0EDDA62-FB64-521C-DCCB-28169FE07E15}"/>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1057815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E6415-ECE5-9494-EC32-10453CA634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8095B6F0-25FD-8346-06E2-1327C019A6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702D3D8-3174-237A-B7EF-569566FEBF16}"/>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5F15B504-4A32-E724-2D99-85E3CB164E94}"/>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38760C3C-E14D-ABEC-0CF0-153B14A518E9}"/>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217399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CB05A3-A5A5-1A32-3C80-DC658C9C51E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DB0B02CF-CE58-4BF6-B76F-4CC62B324B0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contenido 3">
            <a:extLst>
              <a:ext uri="{FF2B5EF4-FFF2-40B4-BE49-F238E27FC236}">
                <a16:creationId xmlns:a16="http://schemas.microsoft.com/office/drawing/2014/main" id="{81D021E6-8E56-D2E2-CCAB-2E173CEE7DC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fecha 4">
            <a:extLst>
              <a:ext uri="{FF2B5EF4-FFF2-40B4-BE49-F238E27FC236}">
                <a16:creationId xmlns:a16="http://schemas.microsoft.com/office/drawing/2014/main" id="{4F3BDD5F-C54B-7EFB-8EE0-3F57048608B6}"/>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6" name="Marcador de pie de página 5">
            <a:extLst>
              <a:ext uri="{FF2B5EF4-FFF2-40B4-BE49-F238E27FC236}">
                <a16:creationId xmlns:a16="http://schemas.microsoft.com/office/drawing/2014/main" id="{402EFBCD-77A8-F663-D1C3-83376905A145}"/>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3CE3DAFB-FBDD-7654-268A-0E01C4DABCB0}"/>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345192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7082E-E10F-03EB-ACB5-B058C9B944D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732AB34B-5AA1-9FEC-8572-D70019A57A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5BEC1BC-5C43-DF49-A315-06BDABFC75C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Marcador de texto 4">
            <a:extLst>
              <a:ext uri="{FF2B5EF4-FFF2-40B4-BE49-F238E27FC236}">
                <a16:creationId xmlns:a16="http://schemas.microsoft.com/office/drawing/2014/main" id="{692377C6-C29E-5A78-3608-B0814AF236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8732F3-F525-BAD7-0F9B-4B1A6F7D5F3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7" name="Marcador de fecha 6">
            <a:extLst>
              <a:ext uri="{FF2B5EF4-FFF2-40B4-BE49-F238E27FC236}">
                <a16:creationId xmlns:a16="http://schemas.microsoft.com/office/drawing/2014/main" id="{18BAEF33-D94C-33B6-951D-98F4F1DB5FD8}"/>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8" name="Marcador de pie de página 7">
            <a:extLst>
              <a:ext uri="{FF2B5EF4-FFF2-40B4-BE49-F238E27FC236}">
                <a16:creationId xmlns:a16="http://schemas.microsoft.com/office/drawing/2014/main" id="{16074B0C-ACBF-1905-72D3-2B53F73B289A}"/>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5D8740D3-F67F-FD0E-BB77-5DF304A5E8D3}"/>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21904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65218C-733F-0AB2-2BA2-6DA0414D8562}"/>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EF1A9ABA-7B77-8FA4-2439-DD920E852F35}"/>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4" name="Marcador de pie de página 3">
            <a:extLst>
              <a:ext uri="{FF2B5EF4-FFF2-40B4-BE49-F238E27FC236}">
                <a16:creationId xmlns:a16="http://schemas.microsoft.com/office/drawing/2014/main" id="{91D4385D-2844-F7D8-7B2B-4ABD50277F3E}"/>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33BDF6C6-F0B0-1835-7FE0-2C4D5BA08135}"/>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1204858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F962224-5BE3-BA0D-1DC3-3738AE3AC12B}"/>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3" name="Marcador de pie de página 2">
            <a:extLst>
              <a:ext uri="{FF2B5EF4-FFF2-40B4-BE49-F238E27FC236}">
                <a16:creationId xmlns:a16="http://schemas.microsoft.com/office/drawing/2014/main" id="{DD8AAC37-93BA-D30C-969C-F2D3877DD2AB}"/>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1A3E4F37-02D4-4F19-E22E-4FA14BAD951B}"/>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306343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5E4F55-D7D6-54B8-F8AB-D3BAD1437A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8C4571C7-ABE9-7E72-A8E2-7A5DD6DBBC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texto 3">
            <a:extLst>
              <a:ext uri="{FF2B5EF4-FFF2-40B4-BE49-F238E27FC236}">
                <a16:creationId xmlns:a16="http://schemas.microsoft.com/office/drawing/2014/main" id="{C9A9D2A9-E8C9-BDEE-3DA1-DF84CA405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830ADF7-EFFC-F602-B071-FD9246A3674E}"/>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6" name="Marcador de pie de página 5">
            <a:extLst>
              <a:ext uri="{FF2B5EF4-FFF2-40B4-BE49-F238E27FC236}">
                <a16:creationId xmlns:a16="http://schemas.microsoft.com/office/drawing/2014/main" id="{14D64B69-5921-CF9D-DD54-9DC00945A529}"/>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FBCC70AB-73EC-D26C-45D4-0EF51C432A7B}"/>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340720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236D0D-0176-2663-1688-42BA8DBF6C4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1CEECBAC-0580-00A3-1408-88187C1E2D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6DCA96F3-28ED-0A28-AA99-5142EBB980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DA92898-9EC2-E4F5-C126-90E75A3A7D6D}"/>
              </a:ext>
            </a:extLst>
          </p:cNvPr>
          <p:cNvSpPr>
            <a:spLocks noGrp="1"/>
          </p:cNvSpPr>
          <p:nvPr>
            <p:ph type="dt" sz="half" idx="10"/>
          </p:nvPr>
        </p:nvSpPr>
        <p:spPr/>
        <p:txBody>
          <a:bodyPr/>
          <a:lstStyle/>
          <a:p>
            <a:fld id="{0FED8783-D202-D543-90D3-BA5AAF55DB78}" type="datetimeFigureOut">
              <a:rPr lang="es-ES_tradnl" smtClean="0"/>
              <a:t>29/4/22</a:t>
            </a:fld>
            <a:endParaRPr lang="es-ES_tradnl"/>
          </a:p>
        </p:txBody>
      </p:sp>
      <p:sp>
        <p:nvSpPr>
          <p:cNvPr id="6" name="Marcador de pie de página 5">
            <a:extLst>
              <a:ext uri="{FF2B5EF4-FFF2-40B4-BE49-F238E27FC236}">
                <a16:creationId xmlns:a16="http://schemas.microsoft.com/office/drawing/2014/main" id="{3C368537-E4D8-33FB-2876-9D0F03443E79}"/>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B818B3A7-8C1E-C9DD-FD0C-8F6AFE40880B}"/>
              </a:ext>
            </a:extLst>
          </p:cNvPr>
          <p:cNvSpPr>
            <a:spLocks noGrp="1"/>
          </p:cNvSpPr>
          <p:nvPr>
            <p:ph type="sldNum" sz="quarter" idx="12"/>
          </p:nvPr>
        </p:nvSpPr>
        <p:spPr/>
        <p:txBody>
          <a:bodyPr/>
          <a:lstStyle/>
          <a:p>
            <a:fld id="{2FCBE977-DAB8-E24E-BE43-CACF2175B598}" type="slidenum">
              <a:rPr lang="es-ES_tradnl" smtClean="0"/>
              <a:t>‹#›</a:t>
            </a:fld>
            <a:endParaRPr lang="es-ES_tradnl"/>
          </a:p>
        </p:txBody>
      </p:sp>
    </p:spTree>
    <p:extLst>
      <p:ext uri="{BB962C8B-B14F-4D97-AF65-F5344CB8AC3E}">
        <p14:creationId xmlns:p14="http://schemas.microsoft.com/office/powerpoint/2010/main" val="1239967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362E6C3-45E7-C240-C3D9-213E9CEB6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F7E8CDC-AAE2-21C6-0113-98984FE051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Marcador de fecha 3">
            <a:extLst>
              <a:ext uri="{FF2B5EF4-FFF2-40B4-BE49-F238E27FC236}">
                <a16:creationId xmlns:a16="http://schemas.microsoft.com/office/drawing/2014/main" id="{DF9FA8CC-A78E-9637-4D20-B935489BA3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D8783-D202-D543-90D3-BA5AAF55DB78}" type="datetimeFigureOut">
              <a:rPr lang="es-ES_tradnl" smtClean="0"/>
              <a:t>29/4/22</a:t>
            </a:fld>
            <a:endParaRPr lang="es-ES_tradnl"/>
          </a:p>
        </p:txBody>
      </p:sp>
      <p:sp>
        <p:nvSpPr>
          <p:cNvPr id="5" name="Marcador de pie de página 4">
            <a:extLst>
              <a:ext uri="{FF2B5EF4-FFF2-40B4-BE49-F238E27FC236}">
                <a16:creationId xmlns:a16="http://schemas.microsoft.com/office/drawing/2014/main" id="{447BA1E3-A6F0-6B45-5902-385C31404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BB42DC4B-B735-D3A2-DDDB-99BEF7ED7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CBE977-DAB8-E24E-BE43-CACF2175B598}" type="slidenum">
              <a:rPr lang="es-ES_tradnl" smtClean="0"/>
              <a:t>‹#›</a:t>
            </a:fld>
            <a:endParaRPr lang="es-ES_tradnl"/>
          </a:p>
        </p:txBody>
      </p:sp>
      <p:pic>
        <p:nvPicPr>
          <p:cNvPr id="7" name="Picture 2" descr="FACULTAD DE ECONOMIA">
            <a:extLst>
              <a:ext uri="{FF2B5EF4-FFF2-40B4-BE49-F238E27FC236}">
                <a16:creationId xmlns:a16="http://schemas.microsoft.com/office/drawing/2014/main" id="{BF6F6BDE-07F2-4CC9-5156-8A83608B28AB}"/>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l="6098" t="12044" r="5979" b="13887"/>
          <a:stretch/>
        </p:blipFill>
        <p:spPr bwMode="auto">
          <a:xfrm>
            <a:off x="10591800" y="6118688"/>
            <a:ext cx="1524000" cy="60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796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pexels.com/photo/code-coder-coding-computer-270404/" TargetMode="External"/><Relationship Id="rId2" Type="http://schemas.openxmlformats.org/officeDocument/2006/relationships/image" Target="../media/image20.jpeg"/><Relationship Id="rId1" Type="http://schemas.openxmlformats.org/officeDocument/2006/relationships/slideLayout" Target="../slideLayouts/slideLayout5.xml"/><Relationship Id="rId6" Type="http://schemas.openxmlformats.org/officeDocument/2006/relationships/hyperlink" Target="https://creativecommons.org/licenses/by-nc-sa/3.0/" TargetMode="External"/><Relationship Id="rId5" Type="http://schemas.openxmlformats.org/officeDocument/2006/relationships/hyperlink" Target="http://insightextractor.com/2012/10/20/crunch-more-than-1-million-rows-in-excel-2010-with-free-addin-called-power-pivot/" TargetMode="Externa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translate.google.com/?sl=ru&amp;tl=es&amp;op=translate" TargetMode="External"/><Relationship Id="rId2" Type="http://schemas.openxmlformats.org/officeDocument/2006/relationships/hyperlink" Target="https://translate.google.com/?sl=de&amp;tl=es&amp;op=translate" TargetMode="External"/><Relationship Id="rId1" Type="http://schemas.openxmlformats.org/officeDocument/2006/relationships/slideLayout" Target="../slideLayouts/slideLayout2.xml"/><Relationship Id="rId4" Type="http://schemas.openxmlformats.org/officeDocument/2006/relationships/hyperlink" Target="https://translate.google.com/?sl=haw&amp;tl=es&amp;op=translat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s.wikipedia.org/" TargetMode="External"/><Relationship Id="rId2" Type="http://schemas.openxmlformats.org/officeDocument/2006/relationships/hyperlink" Target="https://docs.google.com/spreadsheets/d/1yRKDmVLQ8evMLv1Gv85BpXRKwZOIzeijYc5Var_ZVhI/edit?usp=sharing"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hyperlink" Target="https://youtu.be/WmW6SD-EHVY?t=2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247C20-A6D9-7816-833C-3F7B81951320}"/>
              </a:ext>
            </a:extLst>
          </p:cNvPr>
          <p:cNvSpPr>
            <a:spLocks noGrp="1"/>
          </p:cNvSpPr>
          <p:nvPr>
            <p:ph type="ctrTitle"/>
          </p:nvPr>
        </p:nvSpPr>
        <p:spPr>
          <a:xfrm>
            <a:off x="1524000" y="915329"/>
            <a:ext cx="9144000" cy="2387600"/>
          </a:xfrm>
        </p:spPr>
        <p:txBody>
          <a:bodyPr anchor="ctr"/>
          <a:lstStyle/>
          <a:p>
            <a:r>
              <a:rPr lang="es-ES_tradnl" dirty="0"/>
              <a:t>Clase 1: Entendiendo los lenguajes de programación</a:t>
            </a:r>
          </a:p>
        </p:txBody>
      </p:sp>
      <p:sp>
        <p:nvSpPr>
          <p:cNvPr id="3" name="Subtítulo 2">
            <a:extLst>
              <a:ext uri="{FF2B5EF4-FFF2-40B4-BE49-F238E27FC236}">
                <a16:creationId xmlns:a16="http://schemas.microsoft.com/office/drawing/2014/main" id="{9DABEA7D-43AC-1AA5-CB9A-419C4CC6D8D4}"/>
              </a:ext>
            </a:extLst>
          </p:cNvPr>
          <p:cNvSpPr>
            <a:spLocks noGrp="1"/>
          </p:cNvSpPr>
          <p:nvPr>
            <p:ph type="subTitle" idx="1"/>
          </p:nvPr>
        </p:nvSpPr>
        <p:spPr>
          <a:xfrm>
            <a:off x="1524000" y="3571335"/>
            <a:ext cx="9144000" cy="483079"/>
          </a:xfrm>
        </p:spPr>
        <p:txBody>
          <a:bodyPr>
            <a:normAutofit fontScale="92500" lnSpcReduction="10000"/>
          </a:bodyPr>
          <a:lstStyle/>
          <a:p>
            <a:r>
              <a:rPr lang="es-ES_tradnl" sz="3200" i="1" dirty="0"/>
              <a:t>Herramientas de programación para el análisis de datos</a:t>
            </a:r>
          </a:p>
        </p:txBody>
      </p:sp>
      <p:pic>
        <p:nvPicPr>
          <p:cNvPr id="4" name="Picture 6">
            <a:extLst>
              <a:ext uri="{FF2B5EF4-FFF2-40B4-BE49-F238E27FC236}">
                <a16:creationId xmlns:a16="http://schemas.microsoft.com/office/drawing/2014/main" id="{920D1A2D-ED5F-F6BA-1877-2EF9E5700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653" y="4783705"/>
            <a:ext cx="2628900" cy="774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a:extLst>
              <a:ext uri="{FF2B5EF4-FFF2-40B4-BE49-F238E27FC236}">
                <a16:creationId xmlns:a16="http://schemas.microsoft.com/office/drawing/2014/main" id="{FAA20BA9-17AB-B5DF-5484-392F645D8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900" y="4656703"/>
            <a:ext cx="1358900" cy="10287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6160F762-4138-F9AB-7B0D-53D94B4C4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3147" y="4828154"/>
            <a:ext cx="2616200" cy="685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F1862BD3-193D-4205-8631-89876F3586FA}"/>
              </a:ext>
            </a:extLst>
          </p:cNvPr>
          <p:cNvSpPr/>
          <p:nvPr/>
        </p:nvSpPr>
        <p:spPr>
          <a:xfrm>
            <a:off x="1143926" y="456111"/>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5" name="CuadroTexto 4">
            <a:extLst>
              <a:ext uri="{FF2B5EF4-FFF2-40B4-BE49-F238E27FC236}">
                <a16:creationId xmlns:a16="http://schemas.microsoft.com/office/drawing/2014/main" id="{53B63C2E-4626-445A-96A4-FAFD20B98AFA}"/>
              </a:ext>
            </a:extLst>
          </p:cNvPr>
          <p:cNvSpPr txBox="1"/>
          <p:nvPr/>
        </p:nvSpPr>
        <p:spPr>
          <a:xfrm>
            <a:off x="1250293" y="984892"/>
            <a:ext cx="3205749" cy="338554"/>
          </a:xfrm>
          <a:prstGeom prst="rect">
            <a:avLst/>
          </a:prstGeom>
          <a:noFill/>
        </p:spPr>
        <p:txBody>
          <a:bodyPr wrap="none" rtlCol="0">
            <a:spAutoFit/>
          </a:bodyPr>
          <a:lstStyle/>
          <a:p>
            <a:r>
              <a:rPr lang="es-CO" sz="1600" i="1" dirty="0"/>
              <a:t>1. ¿Cálculos de manera automática?</a:t>
            </a:r>
          </a:p>
        </p:txBody>
      </p:sp>
      <p:pic>
        <p:nvPicPr>
          <p:cNvPr id="7" name="Imagen 6">
            <a:extLst>
              <a:ext uri="{FF2B5EF4-FFF2-40B4-BE49-F238E27FC236}">
                <a16:creationId xmlns:a16="http://schemas.microsoft.com/office/drawing/2014/main" id="{D781297D-C5E5-40BD-BD03-845122D56977}"/>
              </a:ext>
            </a:extLst>
          </p:cNvPr>
          <p:cNvPicPr>
            <a:picLocks noChangeAspect="1"/>
          </p:cNvPicPr>
          <p:nvPr/>
        </p:nvPicPr>
        <p:blipFill>
          <a:blip r:embed="rId3"/>
          <a:stretch>
            <a:fillRect/>
          </a:stretch>
        </p:blipFill>
        <p:spPr>
          <a:xfrm>
            <a:off x="8916057" y="1830303"/>
            <a:ext cx="1461313" cy="2132176"/>
          </a:xfrm>
          <a:prstGeom prst="rect">
            <a:avLst/>
          </a:prstGeom>
        </p:spPr>
      </p:pic>
      <p:sp>
        <p:nvSpPr>
          <p:cNvPr id="8" name="Rectángulo: esquinas redondeadas 7">
            <a:extLst>
              <a:ext uri="{FF2B5EF4-FFF2-40B4-BE49-F238E27FC236}">
                <a16:creationId xmlns:a16="http://schemas.microsoft.com/office/drawing/2014/main" id="{FDC4A6EE-8BB1-4596-BD79-121C3043FB39}"/>
              </a:ext>
            </a:extLst>
          </p:cNvPr>
          <p:cNvSpPr/>
          <p:nvPr/>
        </p:nvSpPr>
        <p:spPr>
          <a:xfrm>
            <a:off x="1252823" y="1368030"/>
            <a:ext cx="2396715" cy="3385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600" dirty="0">
                <a:solidFill>
                  <a:schemeClr val="tx1"/>
                </a:solidFill>
              </a:rPr>
              <a:t>Mecanismo de </a:t>
            </a:r>
            <a:r>
              <a:rPr lang="es-CO" sz="1600" dirty="0" err="1">
                <a:solidFill>
                  <a:schemeClr val="tx1"/>
                </a:solidFill>
              </a:rPr>
              <a:t>Anticitera</a:t>
            </a:r>
            <a:endParaRPr lang="es-CO" sz="1600" dirty="0">
              <a:solidFill>
                <a:schemeClr val="tx1"/>
              </a:solidFill>
            </a:endParaRPr>
          </a:p>
        </p:txBody>
      </p:sp>
      <p:sp>
        <p:nvSpPr>
          <p:cNvPr id="9" name="CuadroTexto 8">
            <a:extLst>
              <a:ext uri="{FF2B5EF4-FFF2-40B4-BE49-F238E27FC236}">
                <a16:creationId xmlns:a16="http://schemas.microsoft.com/office/drawing/2014/main" id="{EBB3F181-B8DC-4412-B9FC-D07E5BE82761}"/>
              </a:ext>
            </a:extLst>
          </p:cNvPr>
          <p:cNvSpPr txBox="1"/>
          <p:nvPr/>
        </p:nvSpPr>
        <p:spPr>
          <a:xfrm>
            <a:off x="1922919" y="1726789"/>
            <a:ext cx="2036968" cy="276999"/>
          </a:xfrm>
          <a:prstGeom prst="rect">
            <a:avLst/>
          </a:prstGeom>
          <a:noFill/>
        </p:spPr>
        <p:txBody>
          <a:bodyPr wrap="none" rtlCol="0">
            <a:spAutoFit/>
          </a:bodyPr>
          <a:lstStyle/>
          <a:p>
            <a:r>
              <a:rPr lang="es-CO" sz="1200" dirty="0" err="1"/>
              <a:t>Aprox</a:t>
            </a:r>
            <a:r>
              <a:rPr lang="es-CO" sz="1200" dirty="0"/>
              <a:t> 200 a.C., Grecia - Roma</a:t>
            </a:r>
          </a:p>
        </p:txBody>
      </p:sp>
      <p:sp>
        <p:nvSpPr>
          <p:cNvPr id="10" name="CuadroTexto 9">
            <a:extLst>
              <a:ext uri="{FF2B5EF4-FFF2-40B4-BE49-F238E27FC236}">
                <a16:creationId xmlns:a16="http://schemas.microsoft.com/office/drawing/2014/main" id="{5C188875-3BD3-4CA0-9302-C54AF59073A9}"/>
              </a:ext>
            </a:extLst>
          </p:cNvPr>
          <p:cNvSpPr txBox="1"/>
          <p:nvPr/>
        </p:nvSpPr>
        <p:spPr>
          <a:xfrm>
            <a:off x="3822647" y="1365728"/>
            <a:ext cx="5486914" cy="338554"/>
          </a:xfrm>
          <a:prstGeom prst="rect">
            <a:avLst/>
          </a:prstGeom>
          <a:noFill/>
        </p:spPr>
        <p:txBody>
          <a:bodyPr wrap="square" rtlCol="0">
            <a:spAutoFit/>
          </a:bodyPr>
          <a:lstStyle/>
          <a:p>
            <a:r>
              <a:rPr lang="es-CO" sz="1600" dirty="0"/>
              <a:t>Calcular el movimiento de los 5 planetas conocidos en la época.</a:t>
            </a:r>
          </a:p>
        </p:txBody>
      </p:sp>
      <p:sp>
        <p:nvSpPr>
          <p:cNvPr id="11" name="Rectángulo 10">
            <a:extLst>
              <a:ext uri="{FF2B5EF4-FFF2-40B4-BE49-F238E27FC236}">
                <a16:creationId xmlns:a16="http://schemas.microsoft.com/office/drawing/2014/main" id="{6985B225-6676-4D12-857E-D558F0040290}"/>
              </a:ext>
            </a:extLst>
          </p:cNvPr>
          <p:cNvSpPr/>
          <p:nvPr/>
        </p:nvSpPr>
        <p:spPr>
          <a:xfrm>
            <a:off x="3201851" y="2736741"/>
            <a:ext cx="2068083" cy="828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CuadroTexto 11">
            <a:extLst>
              <a:ext uri="{FF2B5EF4-FFF2-40B4-BE49-F238E27FC236}">
                <a16:creationId xmlns:a16="http://schemas.microsoft.com/office/drawing/2014/main" id="{E805EE27-74FF-41F0-A304-9AC8BD8E5EA0}"/>
              </a:ext>
            </a:extLst>
          </p:cNvPr>
          <p:cNvSpPr txBox="1"/>
          <p:nvPr/>
        </p:nvSpPr>
        <p:spPr>
          <a:xfrm>
            <a:off x="3687328" y="2880648"/>
            <a:ext cx="1197637" cy="523220"/>
          </a:xfrm>
          <a:prstGeom prst="rect">
            <a:avLst/>
          </a:prstGeom>
          <a:noFill/>
        </p:spPr>
        <p:txBody>
          <a:bodyPr wrap="none" rtlCol="0">
            <a:spAutoFit/>
          </a:bodyPr>
          <a:lstStyle/>
          <a:p>
            <a:pPr algn="ctr"/>
            <a:r>
              <a:rPr lang="es-CO" sz="1400" dirty="0">
                <a:solidFill>
                  <a:schemeClr val="bg1"/>
                </a:solidFill>
              </a:rPr>
              <a:t>Programación</a:t>
            </a:r>
          </a:p>
          <a:p>
            <a:pPr algn="ctr"/>
            <a:r>
              <a:rPr lang="es-CO" sz="1400" dirty="0">
                <a:solidFill>
                  <a:schemeClr val="bg1"/>
                </a:solidFill>
              </a:rPr>
              <a:t>no trivial</a:t>
            </a:r>
          </a:p>
        </p:txBody>
      </p:sp>
      <p:cxnSp>
        <p:nvCxnSpPr>
          <p:cNvPr id="14" name="Conector recto de flecha 13">
            <a:extLst>
              <a:ext uri="{FF2B5EF4-FFF2-40B4-BE49-F238E27FC236}">
                <a16:creationId xmlns:a16="http://schemas.microsoft.com/office/drawing/2014/main" id="{79655BD9-DDF2-4D35-A4D0-68507F1B78A7}"/>
              </a:ext>
            </a:extLst>
          </p:cNvPr>
          <p:cNvCxnSpPr>
            <a:cxnSpLocks/>
          </p:cNvCxnSpPr>
          <p:nvPr/>
        </p:nvCxnSpPr>
        <p:spPr>
          <a:xfrm>
            <a:off x="1353954" y="3149078"/>
            <a:ext cx="881734" cy="2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68530B0F-97B7-4D37-8E19-54EB0FA4435E}"/>
              </a:ext>
            </a:extLst>
          </p:cNvPr>
          <p:cNvCxnSpPr>
            <a:cxnSpLocks/>
          </p:cNvCxnSpPr>
          <p:nvPr/>
        </p:nvCxnSpPr>
        <p:spPr>
          <a:xfrm flipV="1">
            <a:off x="5683997" y="3235339"/>
            <a:ext cx="1659830" cy="2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F62BB8FE-33A2-4A8B-AB1A-4AF22490DB1F}"/>
              </a:ext>
            </a:extLst>
          </p:cNvPr>
          <p:cNvSpPr txBox="1"/>
          <p:nvPr/>
        </p:nvSpPr>
        <p:spPr>
          <a:xfrm>
            <a:off x="3740480" y="2326380"/>
            <a:ext cx="952056" cy="307777"/>
          </a:xfrm>
          <a:prstGeom prst="rect">
            <a:avLst/>
          </a:prstGeom>
          <a:noFill/>
        </p:spPr>
        <p:txBody>
          <a:bodyPr wrap="none" rtlCol="0">
            <a:spAutoFit/>
          </a:bodyPr>
          <a:lstStyle/>
          <a:p>
            <a:pPr algn="r"/>
            <a:r>
              <a:rPr lang="es-CO" sz="1400" dirty="0"/>
              <a:t>Caja negra</a:t>
            </a:r>
          </a:p>
        </p:txBody>
      </p:sp>
      <p:sp>
        <p:nvSpPr>
          <p:cNvPr id="20" name="CuadroTexto 19">
            <a:extLst>
              <a:ext uri="{FF2B5EF4-FFF2-40B4-BE49-F238E27FC236}">
                <a16:creationId xmlns:a16="http://schemas.microsoft.com/office/drawing/2014/main" id="{F901D621-9C5A-448F-BB78-96B865D9FFAC}"/>
              </a:ext>
            </a:extLst>
          </p:cNvPr>
          <p:cNvSpPr txBox="1"/>
          <p:nvPr/>
        </p:nvSpPr>
        <p:spPr>
          <a:xfrm>
            <a:off x="1441616" y="2329431"/>
            <a:ext cx="726482" cy="30777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r"/>
            <a:r>
              <a:rPr lang="es-CO" sz="1400" dirty="0"/>
              <a:t>Insumo</a:t>
            </a:r>
          </a:p>
        </p:txBody>
      </p:sp>
      <p:sp>
        <p:nvSpPr>
          <p:cNvPr id="21" name="CuadroTexto 20">
            <a:extLst>
              <a:ext uri="{FF2B5EF4-FFF2-40B4-BE49-F238E27FC236}">
                <a16:creationId xmlns:a16="http://schemas.microsoft.com/office/drawing/2014/main" id="{33A66D35-8521-4FCE-A632-84BBD3D98DF4}"/>
              </a:ext>
            </a:extLst>
          </p:cNvPr>
          <p:cNvSpPr txBox="1"/>
          <p:nvPr/>
        </p:nvSpPr>
        <p:spPr>
          <a:xfrm>
            <a:off x="6109902" y="2409998"/>
            <a:ext cx="850106" cy="307777"/>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pPr algn="r"/>
            <a:r>
              <a:rPr lang="es-CO" sz="1400" dirty="0"/>
              <a:t>Producto</a:t>
            </a:r>
          </a:p>
        </p:txBody>
      </p:sp>
      <p:sp>
        <p:nvSpPr>
          <p:cNvPr id="22" name="Triángulo isósceles 21">
            <a:extLst>
              <a:ext uri="{FF2B5EF4-FFF2-40B4-BE49-F238E27FC236}">
                <a16:creationId xmlns:a16="http://schemas.microsoft.com/office/drawing/2014/main" id="{564B92EA-8FAA-4FD7-9474-0C56B6E93A0F}"/>
              </a:ext>
            </a:extLst>
          </p:cNvPr>
          <p:cNvSpPr/>
          <p:nvPr/>
        </p:nvSpPr>
        <p:spPr>
          <a:xfrm>
            <a:off x="4126995" y="3582553"/>
            <a:ext cx="217793" cy="179462"/>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26" name="CuadroTexto 25">
            <a:extLst>
              <a:ext uri="{FF2B5EF4-FFF2-40B4-BE49-F238E27FC236}">
                <a16:creationId xmlns:a16="http://schemas.microsoft.com/office/drawing/2014/main" id="{348364D1-9E58-4E23-9601-D9AA1EF39425}"/>
              </a:ext>
            </a:extLst>
          </p:cNvPr>
          <p:cNvSpPr txBox="1"/>
          <p:nvPr/>
        </p:nvSpPr>
        <p:spPr>
          <a:xfrm>
            <a:off x="5701201" y="2697835"/>
            <a:ext cx="2047327" cy="523220"/>
          </a:xfrm>
          <a:prstGeom prst="rect">
            <a:avLst/>
          </a:prstGeom>
          <a:noFill/>
        </p:spPr>
        <p:txBody>
          <a:bodyPr wrap="square" rtlCol="0">
            <a:spAutoFit/>
          </a:bodyPr>
          <a:lstStyle/>
          <a:p>
            <a:r>
              <a:rPr lang="es-CO" sz="1400" dirty="0"/>
              <a:t>“Posición de los planetas según los engranajes”</a:t>
            </a:r>
          </a:p>
        </p:txBody>
      </p:sp>
      <p:sp>
        <p:nvSpPr>
          <p:cNvPr id="27" name="CuadroTexto 26">
            <a:extLst>
              <a:ext uri="{FF2B5EF4-FFF2-40B4-BE49-F238E27FC236}">
                <a16:creationId xmlns:a16="http://schemas.microsoft.com/office/drawing/2014/main" id="{6A40F01B-3661-4749-999A-75C83B617A9D}"/>
              </a:ext>
            </a:extLst>
          </p:cNvPr>
          <p:cNvSpPr txBox="1"/>
          <p:nvPr/>
        </p:nvSpPr>
        <p:spPr>
          <a:xfrm>
            <a:off x="1184445" y="2611572"/>
            <a:ext cx="1034042" cy="523220"/>
          </a:xfrm>
          <a:prstGeom prst="rect">
            <a:avLst/>
          </a:prstGeom>
          <a:noFill/>
        </p:spPr>
        <p:txBody>
          <a:bodyPr wrap="square" rtlCol="0">
            <a:spAutoFit/>
          </a:bodyPr>
          <a:lstStyle/>
          <a:p>
            <a:pPr algn="r"/>
            <a:r>
              <a:rPr lang="es-CO" sz="1400" dirty="0"/>
              <a:t>“Girar la palanca”</a:t>
            </a:r>
          </a:p>
        </p:txBody>
      </p:sp>
      <p:sp>
        <p:nvSpPr>
          <p:cNvPr id="28" name="CuadroTexto 27">
            <a:extLst>
              <a:ext uri="{FF2B5EF4-FFF2-40B4-BE49-F238E27FC236}">
                <a16:creationId xmlns:a16="http://schemas.microsoft.com/office/drawing/2014/main" id="{743947BC-D086-49CB-B8D4-F70813E5A6C2}"/>
              </a:ext>
            </a:extLst>
          </p:cNvPr>
          <p:cNvSpPr txBox="1"/>
          <p:nvPr/>
        </p:nvSpPr>
        <p:spPr>
          <a:xfrm>
            <a:off x="5496281" y="4527307"/>
            <a:ext cx="3988785" cy="338554"/>
          </a:xfrm>
          <a:prstGeom prst="rect">
            <a:avLst/>
          </a:prstGeom>
          <a:noFill/>
        </p:spPr>
        <p:txBody>
          <a:bodyPr wrap="none" rtlCol="0">
            <a:spAutoFit/>
          </a:bodyPr>
          <a:lstStyle/>
          <a:p>
            <a:pPr algn="r"/>
            <a:r>
              <a:rPr lang="es-CO" sz="1600" i="1" dirty="0"/>
              <a:t>2. ¿Una máquina puede automatizar labores?</a:t>
            </a:r>
          </a:p>
        </p:txBody>
      </p:sp>
      <p:sp>
        <p:nvSpPr>
          <p:cNvPr id="30" name="Rectángulo: esquinas redondeadas 29">
            <a:extLst>
              <a:ext uri="{FF2B5EF4-FFF2-40B4-BE49-F238E27FC236}">
                <a16:creationId xmlns:a16="http://schemas.microsoft.com/office/drawing/2014/main" id="{D5D452FE-030D-4E79-AF68-EFA0E95EEA21}"/>
              </a:ext>
            </a:extLst>
          </p:cNvPr>
          <p:cNvSpPr/>
          <p:nvPr/>
        </p:nvSpPr>
        <p:spPr>
          <a:xfrm>
            <a:off x="6295027" y="4994881"/>
            <a:ext cx="3082577" cy="3385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600" dirty="0">
                <a:solidFill>
                  <a:schemeClr val="tx1"/>
                </a:solidFill>
              </a:rPr>
              <a:t>Inventos de Al-</a:t>
            </a:r>
            <a:r>
              <a:rPr lang="es-CO" sz="1600" dirty="0" err="1">
                <a:solidFill>
                  <a:schemeClr val="tx1"/>
                </a:solidFill>
              </a:rPr>
              <a:t>Jazari</a:t>
            </a:r>
            <a:r>
              <a:rPr lang="es-CO" sz="1600" dirty="0">
                <a:solidFill>
                  <a:schemeClr val="tx1"/>
                </a:solidFill>
              </a:rPr>
              <a:t> (Autómatas)</a:t>
            </a:r>
          </a:p>
        </p:txBody>
      </p:sp>
      <p:sp>
        <p:nvSpPr>
          <p:cNvPr id="31" name="CuadroTexto 30">
            <a:extLst>
              <a:ext uri="{FF2B5EF4-FFF2-40B4-BE49-F238E27FC236}">
                <a16:creationId xmlns:a16="http://schemas.microsoft.com/office/drawing/2014/main" id="{A9C4D6D3-894A-4C57-A1F1-4D71620626C5}"/>
              </a:ext>
            </a:extLst>
          </p:cNvPr>
          <p:cNvSpPr txBox="1"/>
          <p:nvPr/>
        </p:nvSpPr>
        <p:spPr>
          <a:xfrm>
            <a:off x="6326836" y="5354570"/>
            <a:ext cx="3084947" cy="276999"/>
          </a:xfrm>
          <a:prstGeom prst="rect">
            <a:avLst/>
          </a:prstGeom>
          <a:noFill/>
        </p:spPr>
        <p:txBody>
          <a:bodyPr wrap="none" rtlCol="0">
            <a:spAutoFit/>
          </a:bodyPr>
          <a:lstStyle/>
          <a:p>
            <a:pPr algn="r"/>
            <a:r>
              <a:rPr lang="es-CO" sz="1200" dirty="0" err="1"/>
              <a:t>Aprox</a:t>
            </a:r>
            <a:r>
              <a:rPr lang="es-CO" sz="1200" dirty="0"/>
              <a:t> 1200 d.C., Mesopotamia norte (Turquía)</a:t>
            </a:r>
          </a:p>
        </p:txBody>
      </p:sp>
      <p:sp>
        <p:nvSpPr>
          <p:cNvPr id="32" name="CuadroTexto 31">
            <a:extLst>
              <a:ext uri="{FF2B5EF4-FFF2-40B4-BE49-F238E27FC236}">
                <a16:creationId xmlns:a16="http://schemas.microsoft.com/office/drawing/2014/main" id="{59AEFF9F-9EAE-4913-B06E-8712DE91913B}"/>
              </a:ext>
            </a:extLst>
          </p:cNvPr>
          <p:cNvSpPr txBox="1"/>
          <p:nvPr/>
        </p:nvSpPr>
        <p:spPr>
          <a:xfrm>
            <a:off x="3385122" y="4862145"/>
            <a:ext cx="2856337" cy="584775"/>
          </a:xfrm>
          <a:prstGeom prst="rect">
            <a:avLst/>
          </a:prstGeom>
          <a:noFill/>
        </p:spPr>
        <p:txBody>
          <a:bodyPr wrap="square" rtlCol="0">
            <a:spAutoFit/>
          </a:bodyPr>
          <a:lstStyle/>
          <a:p>
            <a:pPr algn="r"/>
            <a:r>
              <a:rPr lang="es-CO" sz="1600" dirty="0"/>
              <a:t>Sistema secuencial que controla un proceso automático</a:t>
            </a:r>
          </a:p>
        </p:txBody>
      </p:sp>
      <p:sp>
        <p:nvSpPr>
          <p:cNvPr id="43" name="CuadroTexto 42">
            <a:extLst>
              <a:ext uri="{FF2B5EF4-FFF2-40B4-BE49-F238E27FC236}">
                <a16:creationId xmlns:a16="http://schemas.microsoft.com/office/drawing/2014/main" id="{EDB311CF-452C-4F8F-8A55-C22FF976BD68}"/>
              </a:ext>
            </a:extLst>
          </p:cNvPr>
          <p:cNvSpPr txBox="1"/>
          <p:nvPr/>
        </p:nvSpPr>
        <p:spPr>
          <a:xfrm>
            <a:off x="1181609" y="3175985"/>
            <a:ext cx="1034042" cy="523220"/>
          </a:xfrm>
          <a:prstGeom prst="rect">
            <a:avLst/>
          </a:prstGeom>
          <a:noFill/>
        </p:spPr>
        <p:txBody>
          <a:bodyPr wrap="square" rtlCol="0">
            <a:spAutoFit/>
          </a:bodyPr>
          <a:lstStyle/>
          <a:p>
            <a:pPr algn="r"/>
            <a:r>
              <a:rPr lang="es-CO" sz="1400" dirty="0"/>
              <a:t>“Jalar una palanca”</a:t>
            </a:r>
          </a:p>
        </p:txBody>
      </p:sp>
      <p:sp>
        <p:nvSpPr>
          <p:cNvPr id="44" name="CuadroTexto 43">
            <a:extLst>
              <a:ext uri="{FF2B5EF4-FFF2-40B4-BE49-F238E27FC236}">
                <a16:creationId xmlns:a16="http://schemas.microsoft.com/office/drawing/2014/main" id="{8A70F25E-C4FB-4678-AA23-2D924453337A}"/>
              </a:ext>
            </a:extLst>
          </p:cNvPr>
          <p:cNvSpPr txBox="1"/>
          <p:nvPr/>
        </p:nvSpPr>
        <p:spPr>
          <a:xfrm>
            <a:off x="5726834" y="3252482"/>
            <a:ext cx="2021693" cy="307777"/>
          </a:xfrm>
          <a:prstGeom prst="rect">
            <a:avLst/>
          </a:prstGeom>
          <a:noFill/>
        </p:spPr>
        <p:txBody>
          <a:bodyPr wrap="square" rtlCol="0">
            <a:spAutoFit/>
          </a:bodyPr>
          <a:lstStyle/>
          <a:p>
            <a:r>
              <a:rPr lang="es-CO" sz="1400" dirty="0"/>
              <a:t>“Agua + Jabón + Toalla”</a:t>
            </a:r>
          </a:p>
        </p:txBody>
      </p:sp>
      <p:pic>
        <p:nvPicPr>
          <p:cNvPr id="46" name="Imagen 45">
            <a:extLst>
              <a:ext uri="{FF2B5EF4-FFF2-40B4-BE49-F238E27FC236}">
                <a16:creationId xmlns:a16="http://schemas.microsoft.com/office/drawing/2014/main" id="{B2B82E71-F5BF-40DC-8230-4BDB02B803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336" y="4006548"/>
            <a:ext cx="1798175" cy="2532780"/>
          </a:xfrm>
          <a:prstGeom prst="rect">
            <a:avLst/>
          </a:prstGeom>
        </p:spPr>
      </p:pic>
      <p:sp>
        <p:nvSpPr>
          <p:cNvPr id="47" name="CuadroTexto 46">
            <a:extLst>
              <a:ext uri="{FF2B5EF4-FFF2-40B4-BE49-F238E27FC236}">
                <a16:creationId xmlns:a16="http://schemas.microsoft.com/office/drawing/2014/main" id="{398CE63D-27F6-4EE5-BC6D-E69EEC02A9EA}"/>
              </a:ext>
            </a:extLst>
          </p:cNvPr>
          <p:cNvSpPr txBox="1"/>
          <p:nvPr/>
        </p:nvSpPr>
        <p:spPr>
          <a:xfrm>
            <a:off x="3135511" y="5943572"/>
            <a:ext cx="2856337" cy="523220"/>
          </a:xfrm>
          <a:prstGeom prst="rect">
            <a:avLst/>
          </a:prstGeom>
          <a:noFill/>
        </p:spPr>
        <p:txBody>
          <a:bodyPr wrap="square" rtlCol="0">
            <a:spAutoFit/>
          </a:bodyPr>
          <a:lstStyle/>
          <a:p>
            <a:r>
              <a:rPr lang="es-CO" sz="1400" dirty="0"/>
              <a:t>Dispensador de jabón y toalla para lavarse las manos</a:t>
            </a:r>
          </a:p>
        </p:txBody>
      </p:sp>
      <p:sp>
        <p:nvSpPr>
          <p:cNvPr id="48" name="Down Arrow 9">
            <a:extLst>
              <a:ext uri="{FF2B5EF4-FFF2-40B4-BE49-F238E27FC236}">
                <a16:creationId xmlns:a16="http://schemas.microsoft.com/office/drawing/2014/main" id="{A685C5AE-99A6-44D8-BE9C-161176379DF2}"/>
              </a:ext>
            </a:extLst>
          </p:cNvPr>
          <p:cNvSpPr/>
          <p:nvPr/>
        </p:nvSpPr>
        <p:spPr>
          <a:xfrm rot="5400000">
            <a:off x="8223922" y="3017323"/>
            <a:ext cx="516819" cy="42621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p>
        </p:txBody>
      </p:sp>
      <p:sp>
        <p:nvSpPr>
          <p:cNvPr id="50" name="Flecha: doblada hacia arriba 49">
            <a:extLst>
              <a:ext uri="{FF2B5EF4-FFF2-40B4-BE49-F238E27FC236}">
                <a16:creationId xmlns:a16="http://schemas.microsoft.com/office/drawing/2014/main" id="{A3D78364-9C1C-4757-81A3-9DF24262D6EC}"/>
              </a:ext>
            </a:extLst>
          </p:cNvPr>
          <p:cNvSpPr/>
          <p:nvPr/>
        </p:nvSpPr>
        <p:spPr>
          <a:xfrm>
            <a:off x="3470638" y="3945293"/>
            <a:ext cx="944396" cy="731520"/>
          </a:xfrm>
          <a:prstGeom prst="bentUpArrow">
            <a:avLst>
              <a:gd name="adj1" fmla="val 33178"/>
              <a:gd name="adj2" fmla="val 36098"/>
              <a:gd name="adj3" fmla="val 2733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912519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2">
            <a:extLst>
              <a:ext uri="{FF2B5EF4-FFF2-40B4-BE49-F238E27FC236}">
                <a16:creationId xmlns:a16="http://schemas.microsoft.com/office/drawing/2014/main" id="{E41E9E1A-A2BE-0C48-A31A-B11E1E6F479D}"/>
              </a:ext>
            </a:extLst>
          </p:cNvPr>
          <p:cNvSpPr/>
          <p:nvPr/>
        </p:nvSpPr>
        <p:spPr>
          <a:xfrm>
            <a:off x="2075587" y="576882"/>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6" name="CuadroTexto 27">
            <a:extLst>
              <a:ext uri="{FF2B5EF4-FFF2-40B4-BE49-F238E27FC236}">
                <a16:creationId xmlns:a16="http://schemas.microsoft.com/office/drawing/2014/main" id="{B9B2249E-7A4C-CC45-9820-276A082FA82F}"/>
              </a:ext>
            </a:extLst>
          </p:cNvPr>
          <p:cNvSpPr txBox="1"/>
          <p:nvPr/>
        </p:nvSpPr>
        <p:spPr>
          <a:xfrm>
            <a:off x="2329711" y="1658135"/>
            <a:ext cx="3988785" cy="338554"/>
          </a:xfrm>
          <a:prstGeom prst="rect">
            <a:avLst/>
          </a:prstGeom>
          <a:noFill/>
        </p:spPr>
        <p:txBody>
          <a:bodyPr wrap="none" rtlCol="0">
            <a:spAutoFit/>
          </a:bodyPr>
          <a:lstStyle/>
          <a:p>
            <a:pPr algn="r"/>
            <a:r>
              <a:rPr lang="es-CO" sz="1600" i="1" dirty="0"/>
              <a:t>3. ¿Una máquina puede automatizar labores?</a:t>
            </a:r>
          </a:p>
        </p:txBody>
      </p:sp>
      <p:sp>
        <p:nvSpPr>
          <p:cNvPr id="7" name="TextBox 6">
            <a:extLst>
              <a:ext uri="{FF2B5EF4-FFF2-40B4-BE49-F238E27FC236}">
                <a16:creationId xmlns:a16="http://schemas.microsoft.com/office/drawing/2014/main" id="{AEE41C38-2285-9248-B3CF-BC7C4431755B}"/>
              </a:ext>
            </a:extLst>
          </p:cNvPr>
          <p:cNvSpPr txBox="1"/>
          <p:nvPr/>
        </p:nvSpPr>
        <p:spPr>
          <a:xfrm>
            <a:off x="2818360" y="2313498"/>
            <a:ext cx="4717143" cy="369332"/>
          </a:xfrm>
          <a:prstGeom prst="rect">
            <a:avLst/>
          </a:prstGeom>
          <a:noFill/>
        </p:spPr>
        <p:txBody>
          <a:bodyPr wrap="square" rtlCol="0">
            <a:spAutoFit/>
          </a:bodyPr>
          <a:lstStyle/>
          <a:p>
            <a:r>
              <a:rPr lang="en-CO" dirty="0"/>
              <a:t>Máquina de turing</a:t>
            </a:r>
          </a:p>
        </p:txBody>
      </p:sp>
      <p:pic>
        <p:nvPicPr>
          <p:cNvPr id="1026" name="Picture 2">
            <a:extLst>
              <a:ext uri="{FF2B5EF4-FFF2-40B4-BE49-F238E27FC236}">
                <a16:creationId xmlns:a16="http://schemas.microsoft.com/office/drawing/2014/main" id="{6DD652EA-2BCE-8145-A163-648D545F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072" y="1530350"/>
            <a:ext cx="2794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A3E8CE-737D-EF41-BF5A-D9F83792C8F3}"/>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0" name="Rectangle 9">
            <a:extLst>
              <a:ext uri="{FF2B5EF4-FFF2-40B4-BE49-F238E27FC236}">
                <a16:creationId xmlns:a16="http://schemas.microsoft.com/office/drawing/2014/main" id="{2F0C22B3-B21D-4F4C-A52D-CF54FBB0DF40}"/>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1" name="Rectangle 10">
            <a:extLst>
              <a:ext uri="{FF2B5EF4-FFF2-40B4-BE49-F238E27FC236}">
                <a16:creationId xmlns:a16="http://schemas.microsoft.com/office/drawing/2014/main" id="{23D21C55-D3D5-5F43-9300-8B749D930AC2}"/>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12" name="Rectangle 11">
            <a:extLst>
              <a:ext uri="{FF2B5EF4-FFF2-40B4-BE49-F238E27FC236}">
                <a16:creationId xmlns:a16="http://schemas.microsoft.com/office/drawing/2014/main" id="{D8C3E08D-16E7-EB4D-AAA9-DA7C2DA88DF3}"/>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3" name="Rectangle 12">
            <a:extLst>
              <a:ext uri="{FF2B5EF4-FFF2-40B4-BE49-F238E27FC236}">
                <a16:creationId xmlns:a16="http://schemas.microsoft.com/office/drawing/2014/main" id="{6FE37E52-F12E-5041-B31B-5B0791177863}"/>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9" name="Triangle 8">
            <a:extLst>
              <a:ext uri="{FF2B5EF4-FFF2-40B4-BE49-F238E27FC236}">
                <a16:creationId xmlns:a16="http://schemas.microsoft.com/office/drawing/2014/main" id="{C041C547-C6B7-464F-A237-37D5E332C6E7}"/>
              </a:ext>
            </a:extLst>
          </p:cNvPr>
          <p:cNvSpPr/>
          <p:nvPr/>
        </p:nvSpPr>
        <p:spPr>
          <a:xfrm rot="10800000">
            <a:off x="2222627" y="3283860"/>
            <a:ext cx="320607" cy="290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4" name="Rectangle 13">
            <a:extLst>
              <a:ext uri="{FF2B5EF4-FFF2-40B4-BE49-F238E27FC236}">
                <a16:creationId xmlns:a16="http://schemas.microsoft.com/office/drawing/2014/main" id="{703466B1-7A1E-5C4D-BE0A-E97D5E36812D}"/>
              </a:ext>
            </a:extLst>
          </p:cNvPr>
          <p:cNvSpPr/>
          <p:nvPr/>
        </p:nvSpPr>
        <p:spPr>
          <a:xfrm>
            <a:off x="2924629" y="4760689"/>
            <a:ext cx="1705428" cy="18868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Tree>
    <p:extLst>
      <p:ext uri="{BB962C8B-B14F-4D97-AF65-F5344CB8AC3E}">
        <p14:creationId xmlns:p14="http://schemas.microsoft.com/office/powerpoint/2010/main" val="630896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2">
            <a:extLst>
              <a:ext uri="{FF2B5EF4-FFF2-40B4-BE49-F238E27FC236}">
                <a16:creationId xmlns:a16="http://schemas.microsoft.com/office/drawing/2014/main" id="{E41E9E1A-A2BE-0C48-A31A-B11E1E6F479D}"/>
              </a:ext>
            </a:extLst>
          </p:cNvPr>
          <p:cNvSpPr/>
          <p:nvPr/>
        </p:nvSpPr>
        <p:spPr>
          <a:xfrm>
            <a:off x="2075587" y="576882"/>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6" name="CuadroTexto 27">
            <a:extLst>
              <a:ext uri="{FF2B5EF4-FFF2-40B4-BE49-F238E27FC236}">
                <a16:creationId xmlns:a16="http://schemas.microsoft.com/office/drawing/2014/main" id="{B9B2249E-7A4C-CC45-9820-276A082FA82F}"/>
              </a:ext>
            </a:extLst>
          </p:cNvPr>
          <p:cNvSpPr txBox="1"/>
          <p:nvPr/>
        </p:nvSpPr>
        <p:spPr>
          <a:xfrm>
            <a:off x="2329711" y="1658135"/>
            <a:ext cx="3988785" cy="338554"/>
          </a:xfrm>
          <a:prstGeom prst="rect">
            <a:avLst/>
          </a:prstGeom>
          <a:noFill/>
        </p:spPr>
        <p:txBody>
          <a:bodyPr wrap="none" rtlCol="0">
            <a:spAutoFit/>
          </a:bodyPr>
          <a:lstStyle/>
          <a:p>
            <a:pPr algn="r"/>
            <a:r>
              <a:rPr lang="es-CO" sz="1600" i="1" dirty="0"/>
              <a:t>3. ¿Una máquina puede automatizar labores?</a:t>
            </a:r>
          </a:p>
        </p:txBody>
      </p:sp>
      <p:sp>
        <p:nvSpPr>
          <p:cNvPr id="7" name="TextBox 6">
            <a:extLst>
              <a:ext uri="{FF2B5EF4-FFF2-40B4-BE49-F238E27FC236}">
                <a16:creationId xmlns:a16="http://schemas.microsoft.com/office/drawing/2014/main" id="{AEE41C38-2285-9248-B3CF-BC7C4431755B}"/>
              </a:ext>
            </a:extLst>
          </p:cNvPr>
          <p:cNvSpPr txBox="1"/>
          <p:nvPr/>
        </p:nvSpPr>
        <p:spPr>
          <a:xfrm>
            <a:off x="2818360" y="2313498"/>
            <a:ext cx="4717143" cy="369332"/>
          </a:xfrm>
          <a:prstGeom prst="rect">
            <a:avLst/>
          </a:prstGeom>
          <a:noFill/>
        </p:spPr>
        <p:txBody>
          <a:bodyPr wrap="square" rtlCol="0">
            <a:spAutoFit/>
          </a:bodyPr>
          <a:lstStyle/>
          <a:p>
            <a:r>
              <a:rPr lang="en-CO" dirty="0"/>
              <a:t>Máquina de turing</a:t>
            </a:r>
          </a:p>
        </p:txBody>
      </p:sp>
      <p:pic>
        <p:nvPicPr>
          <p:cNvPr id="1026" name="Picture 2">
            <a:extLst>
              <a:ext uri="{FF2B5EF4-FFF2-40B4-BE49-F238E27FC236}">
                <a16:creationId xmlns:a16="http://schemas.microsoft.com/office/drawing/2014/main" id="{6DD652EA-2BCE-8145-A163-648D545F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072" y="1530350"/>
            <a:ext cx="2794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A3E8CE-737D-EF41-BF5A-D9F83792C8F3}"/>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0" name="Rectangle 9">
            <a:extLst>
              <a:ext uri="{FF2B5EF4-FFF2-40B4-BE49-F238E27FC236}">
                <a16:creationId xmlns:a16="http://schemas.microsoft.com/office/drawing/2014/main" id="{2F0C22B3-B21D-4F4C-A52D-CF54FBB0DF40}"/>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1" name="Rectangle 10">
            <a:extLst>
              <a:ext uri="{FF2B5EF4-FFF2-40B4-BE49-F238E27FC236}">
                <a16:creationId xmlns:a16="http://schemas.microsoft.com/office/drawing/2014/main" id="{23D21C55-D3D5-5F43-9300-8B749D930AC2}"/>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12" name="Rectangle 11">
            <a:extLst>
              <a:ext uri="{FF2B5EF4-FFF2-40B4-BE49-F238E27FC236}">
                <a16:creationId xmlns:a16="http://schemas.microsoft.com/office/drawing/2014/main" id="{D8C3E08D-16E7-EB4D-AAA9-DA7C2DA88DF3}"/>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3" name="Rectangle 12">
            <a:extLst>
              <a:ext uri="{FF2B5EF4-FFF2-40B4-BE49-F238E27FC236}">
                <a16:creationId xmlns:a16="http://schemas.microsoft.com/office/drawing/2014/main" id="{6FE37E52-F12E-5041-B31B-5B0791177863}"/>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9" name="Triangle 8">
            <a:extLst>
              <a:ext uri="{FF2B5EF4-FFF2-40B4-BE49-F238E27FC236}">
                <a16:creationId xmlns:a16="http://schemas.microsoft.com/office/drawing/2014/main" id="{C041C547-C6B7-464F-A237-37D5E332C6E7}"/>
              </a:ext>
            </a:extLst>
          </p:cNvPr>
          <p:cNvSpPr/>
          <p:nvPr/>
        </p:nvSpPr>
        <p:spPr>
          <a:xfrm rot="10800000">
            <a:off x="2222627" y="3283860"/>
            <a:ext cx="320607" cy="290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4" name="Rectangle 13">
            <a:extLst>
              <a:ext uri="{FF2B5EF4-FFF2-40B4-BE49-F238E27FC236}">
                <a16:creationId xmlns:a16="http://schemas.microsoft.com/office/drawing/2014/main" id="{703466B1-7A1E-5C4D-BE0A-E97D5E36812D}"/>
              </a:ext>
            </a:extLst>
          </p:cNvPr>
          <p:cNvSpPr/>
          <p:nvPr/>
        </p:nvSpPr>
        <p:spPr>
          <a:xfrm>
            <a:off x="2924629" y="4760689"/>
            <a:ext cx="1705428" cy="18868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
        <p:nvSpPr>
          <p:cNvPr id="15" name="Oval Callout 14">
            <a:extLst>
              <a:ext uri="{FF2B5EF4-FFF2-40B4-BE49-F238E27FC236}">
                <a16:creationId xmlns:a16="http://schemas.microsoft.com/office/drawing/2014/main" id="{881D235F-4450-9144-BDEE-EB00A69D5AA8}"/>
              </a:ext>
            </a:extLst>
          </p:cNvPr>
          <p:cNvSpPr/>
          <p:nvPr/>
        </p:nvSpPr>
        <p:spPr>
          <a:xfrm>
            <a:off x="2489909" y="3480784"/>
            <a:ext cx="4517701" cy="165553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Si te encuentras un 0, múevete a la derecha y luego revisa la tarjeta 2</a:t>
            </a:r>
          </a:p>
        </p:txBody>
      </p:sp>
    </p:spTree>
    <p:extLst>
      <p:ext uri="{BB962C8B-B14F-4D97-AF65-F5344CB8AC3E}">
        <p14:creationId xmlns:p14="http://schemas.microsoft.com/office/powerpoint/2010/main" val="4231689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2">
            <a:extLst>
              <a:ext uri="{FF2B5EF4-FFF2-40B4-BE49-F238E27FC236}">
                <a16:creationId xmlns:a16="http://schemas.microsoft.com/office/drawing/2014/main" id="{E41E9E1A-A2BE-0C48-A31A-B11E1E6F479D}"/>
              </a:ext>
            </a:extLst>
          </p:cNvPr>
          <p:cNvSpPr/>
          <p:nvPr/>
        </p:nvSpPr>
        <p:spPr>
          <a:xfrm>
            <a:off x="2075587" y="576882"/>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6" name="CuadroTexto 27">
            <a:extLst>
              <a:ext uri="{FF2B5EF4-FFF2-40B4-BE49-F238E27FC236}">
                <a16:creationId xmlns:a16="http://schemas.microsoft.com/office/drawing/2014/main" id="{B9B2249E-7A4C-CC45-9820-276A082FA82F}"/>
              </a:ext>
            </a:extLst>
          </p:cNvPr>
          <p:cNvSpPr txBox="1"/>
          <p:nvPr/>
        </p:nvSpPr>
        <p:spPr>
          <a:xfrm>
            <a:off x="2329711" y="1658135"/>
            <a:ext cx="3988785" cy="338554"/>
          </a:xfrm>
          <a:prstGeom prst="rect">
            <a:avLst/>
          </a:prstGeom>
          <a:noFill/>
        </p:spPr>
        <p:txBody>
          <a:bodyPr wrap="none" rtlCol="0">
            <a:spAutoFit/>
          </a:bodyPr>
          <a:lstStyle/>
          <a:p>
            <a:pPr algn="r"/>
            <a:r>
              <a:rPr lang="es-CO" sz="1600" i="1" dirty="0"/>
              <a:t>3. ¿Una máquina puede automatizar labores?</a:t>
            </a:r>
          </a:p>
        </p:txBody>
      </p:sp>
      <p:sp>
        <p:nvSpPr>
          <p:cNvPr id="7" name="TextBox 6">
            <a:extLst>
              <a:ext uri="{FF2B5EF4-FFF2-40B4-BE49-F238E27FC236}">
                <a16:creationId xmlns:a16="http://schemas.microsoft.com/office/drawing/2014/main" id="{AEE41C38-2285-9248-B3CF-BC7C4431755B}"/>
              </a:ext>
            </a:extLst>
          </p:cNvPr>
          <p:cNvSpPr txBox="1"/>
          <p:nvPr/>
        </p:nvSpPr>
        <p:spPr>
          <a:xfrm>
            <a:off x="2818360" y="2313498"/>
            <a:ext cx="4717143" cy="369332"/>
          </a:xfrm>
          <a:prstGeom prst="rect">
            <a:avLst/>
          </a:prstGeom>
          <a:noFill/>
        </p:spPr>
        <p:txBody>
          <a:bodyPr wrap="square" rtlCol="0">
            <a:spAutoFit/>
          </a:bodyPr>
          <a:lstStyle/>
          <a:p>
            <a:r>
              <a:rPr lang="en-CO" dirty="0"/>
              <a:t>Máquina de turing</a:t>
            </a:r>
          </a:p>
        </p:txBody>
      </p:sp>
      <p:pic>
        <p:nvPicPr>
          <p:cNvPr id="1026" name="Picture 2">
            <a:extLst>
              <a:ext uri="{FF2B5EF4-FFF2-40B4-BE49-F238E27FC236}">
                <a16:creationId xmlns:a16="http://schemas.microsoft.com/office/drawing/2014/main" id="{6DD652EA-2BCE-8145-A163-648D545F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072" y="1530350"/>
            <a:ext cx="2794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DA3E8CE-737D-EF41-BF5A-D9F83792C8F3}"/>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0" name="Rectangle 9">
            <a:extLst>
              <a:ext uri="{FF2B5EF4-FFF2-40B4-BE49-F238E27FC236}">
                <a16:creationId xmlns:a16="http://schemas.microsoft.com/office/drawing/2014/main" id="{2F0C22B3-B21D-4F4C-A52D-CF54FBB0DF40}"/>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1" name="Rectangle 10">
            <a:extLst>
              <a:ext uri="{FF2B5EF4-FFF2-40B4-BE49-F238E27FC236}">
                <a16:creationId xmlns:a16="http://schemas.microsoft.com/office/drawing/2014/main" id="{23D21C55-D3D5-5F43-9300-8B749D930AC2}"/>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12" name="Rectangle 11">
            <a:extLst>
              <a:ext uri="{FF2B5EF4-FFF2-40B4-BE49-F238E27FC236}">
                <a16:creationId xmlns:a16="http://schemas.microsoft.com/office/drawing/2014/main" id="{D8C3E08D-16E7-EB4D-AAA9-DA7C2DA88DF3}"/>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3" name="Rectangle 12">
            <a:extLst>
              <a:ext uri="{FF2B5EF4-FFF2-40B4-BE49-F238E27FC236}">
                <a16:creationId xmlns:a16="http://schemas.microsoft.com/office/drawing/2014/main" id="{6FE37E52-F12E-5041-B31B-5B0791177863}"/>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9" name="Triangle 8">
            <a:extLst>
              <a:ext uri="{FF2B5EF4-FFF2-40B4-BE49-F238E27FC236}">
                <a16:creationId xmlns:a16="http://schemas.microsoft.com/office/drawing/2014/main" id="{C041C547-C6B7-464F-A237-37D5E332C6E7}"/>
              </a:ext>
            </a:extLst>
          </p:cNvPr>
          <p:cNvSpPr/>
          <p:nvPr/>
        </p:nvSpPr>
        <p:spPr>
          <a:xfrm rot="10800000">
            <a:off x="2222627" y="3283860"/>
            <a:ext cx="320607" cy="290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4" name="Rectangle 13">
            <a:extLst>
              <a:ext uri="{FF2B5EF4-FFF2-40B4-BE49-F238E27FC236}">
                <a16:creationId xmlns:a16="http://schemas.microsoft.com/office/drawing/2014/main" id="{703466B1-7A1E-5C4D-BE0A-E97D5E36812D}"/>
              </a:ext>
            </a:extLst>
          </p:cNvPr>
          <p:cNvSpPr/>
          <p:nvPr/>
        </p:nvSpPr>
        <p:spPr>
          <a:xfrm>
            <a:off x="2924629" y="4760689"/>
            <a:ext cx="1705428" cy="18868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Tree>
    <p:extLst>
      <p:ext uri="{BB962C8B-B14F-4D97-AF65-F5344CB8AC3E}">
        <p14:creationId xmlns:p14="http://schemas.microsoft.com/office/powerpoint/2010/main" val="656075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2">
            <a:extLst>
              <a:ext uri="{FF2B5EF4-FFF2-40B4-BE49-F238E27FC236}">
                <a16:creationId xmlns:a16="http://schemas.microsoft.com/office/drawing/2014/main" id="{E41E9E1A-A2BE-0C48-A31A-B11E1E6F479D}"/>
              </a:ext>
            </a:extLst>
          </p:cNvPr>
          <p:cNvSpPr/>
          <p:nvPr/>
        </p:nvSpPr>
        <p:spPr>
          <a:xfrm>
            <a:off x="2075587" y="576882"/>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6" name="CuadroTexto 27">
            <a:extLst>
              <a:ext uri="{FF2B5EF4-FFF2-40B4-BE49-F238E27FC236}">
                <a16:creationId xmlns:a16="http://schemas.microsoft.com/office/drawing/2014/main" id="{B9B2249E-7A4C-CC45-9820-276A082FA82F}"/>
              </a:ext>
            </a:extLst>
          </p:cNvPr>
          <p:cNvSpPr txBox="1"/>
          <p:nvPr/>
        </p:nvSpPr>
        <p:spPr>
          <a:xfrm>
            <a:off x="2329711" y="1658135"/>
            <a:ext cx="3988785" cy="338554"/>
          </a:xfrm>
          <a:prstGeom prst="rect">
            <a:avLst/>
          </a:prstGeom>
          <a:noFill/>
        </p:spPr>
        <p:txBody>
          <a:bodyPr wrap="none" rtlCol="0">
            <a:spAutoFit/>
          </a:bodyPr>
          <a:lstStyle/>
          <a:p>
            <a:pPr algn="r"/>
            <a:r>
              <a:rPr lang="es-CO" sz="1600" i="1" dirty="0"/>
              <a:t>3. ¿Una máquina puede automatizar labores?</a:t>
            </a:r>
          </a:p>
        </p:txBody>
      </p:sp>
      <p:sp>
        <p:nvSpPr>
          <p:cNvPr id="7" name="TextBox 6">
            <a:extLst>
              <a:ext uri="{FF2B5EF4-FFF2-40B4-BE49-F238E27FC236}">
                <a16:creationId xmlns:a16="http://schemas.microsoft.com/office/drawing/2014/main" id="{AEE41C38-2285-9248-B3CF-BC7C4431755B}"/>
              </a:ext>
            </a:extLst>
          </p:cNvPr>
          <p:cNvSpPr txBox="1"/>
          <p:nvPr/>
        </p:nvSpPr>
        <p:spPr>
          <a:xfrm>
            <a:off x="2818360" y="2313498"/>
            <a:ext cx="4717143" cy="369332"/>
          </a:xfrm>
          <a:prstGeom prst="rect">
            <a:avLst/>
          </a:prstGeom>
          <a:noFill/>
        </p:spPr>
        <p:txBody>
          <a:bodyPr wrap="square" rtlCol="0">
            <a:spAutoFit/>
          </a:bodyPr>
          <a:lstStyle/>
          <a:p>
            <a:r>
              <a:rPr lang="en-CO" dirty="0"/>
              <a:t>Máquina de turing</a:t>
            </a:r>
          </a:p>
        </p:txBody>
      </p:sp>
      <p:pic>
        <p:nvPicPr>
          <p:cNvPr id="1026" name="Picture 2">
            <a:extLst>
              <a:ext uri="{FF2B5EF4-FFF2-40B4-BE49-F238E27FC236}">
                <a16:creationId xmlns:a16="http://schemas.microsoft.com/office/drawing/2014/main" id="{6DD652EA-2BCE-8145-A163-648D545F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072" y="1530350"/>
            <a:ext cx="2794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9" name="Triangle 8">
            <a:extLst>
              <a:ext uri="{FF2B5EF4-FFF2-40B4-BE49-F238E27FC236}">
                <a16:creationId xmlns:a16="http://schemas.microsoft.com/office/drawing/2014/main" id="{C041C547-C6B7-464F-A237-37D5E332C6E7}"/>
              </a:ext>
            </a:extLst>
          </p:cNvPr>
          <p:cNvSpPr/>
          <p:nvPr/>
        </p:nvSpPr>
        <p:spPr>
          <a:xfrm rot="10800000">
            <a:off x="3193792" y="3283860"/>
            <a:ext cx="320607" cy="290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Rectangle 14">
            <a:extLst>
              <a:ext uri="{FF2B5EF4-FFF2-40B4-BE49-F238E27FC236}">
                <a16:creationId xmlns:a16="http://schemas.microsoft.com/office/drawing/2014/main" id="{3BBBF2A9-BE4E-F448-9E2D-E6BAF6C32EC5}"/>
              </a:ext>
            </a:extLst>
          </p:cNvPr>
          <p:cNvSpPr/>
          <p:nvPr/>
        </p:nvSpPr>
        <p:spPr>
          <a:xfrm>
            <a:off x="2924629" y="4760689"/>
            <a:ext cx="1705428" cy="18868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
        <p:nvSpPr>
          <p:cNvPr id="17" name="Rectangle 16">
            <a:extLst>
              <a:ext uri="{FF2B5EF4-FFF2-40B4-BE49-F238E27FC236}">
                <a16:creationId xmlns:a16="http://schemas.microsoft.com/office/drawing/2014/main" id="{9412F728-C59A-404B-B6A7-9D48F25C5ECB}"/>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8" name="Rectangle 17">
            <a:extLst>
              <a:ext uri="{FF2B5EF4-FFF2-40B4-BE49-F238E27FC236}">
                <a16:creationId xmlns:a16="http://schemas.microsoft.com/office/drawing/2014/main" id="{D3FDAB77-BE93-0845-81C8-50063A3004A8}"/>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9" name="Rectangle 18">
            <a:extLst>
              <a:ext uri="{FF2B5EF4-FFF2-40B4-BE49-F238E27FC236}">
                <a16:creationId xmlns:a16="http://schemas.microsoft.com/office/drawing/2014/main" id="{82F28B5E-471E-F946-AE06-B83F04B48932}"/>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20" name="Rectangle 19">
            <a:extLst>
              <a:ext uri="{FF2B5EF4-FFF2-40B4-BE49-F238E27FC236}">
                <a16:creationId xmlns:a16="http://schemas.microsoft.com/office/drawing/2014/main" id="{9C8372DD-75AA-3E4F-A642-598E49560693}"/>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21" name="Rectangle 20">
            <a:extLst>
              <a:ext uri="{FF2B5EF4-FFF2-40B4-BE49-F238E27FC236}">
                <a16:creationId xmlns:a16="http://schemas.microsoft.com/office/drawing/2014/main" id="{129F6087-FD89-1141-8D0D-B73D71DF94D8}"/>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Tree>
    <p:extLst>
      <p:ext uri="{BB962C8B-B14F-4D97-AF65-F5344CB8AC3E}">
        <p14:creationId xmlns:p14="http://schemas.microsoft.com/office/powerpoint/2010/main" val="690446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2">
            <a:extLst>
              <a:ext uri="{FF2B5EF4-FFF2-40B4-BE49-F238E27FC236}">
                <a16:creationId xmlns:a16="http://schemas.microsoft.com/office/drawing/2014/main" id="{E41E9E1A-A2BE-0C48-A31A-B11E1E6F479D}"/>
              </a:ext>
            </a:extLst>
          </p:cNvPr>
          <p:cNvSpPr/>
          <p:nvPr/>
        </p:nvSpPr>
        <p:spPr>
          <a:xfrm>
            <a:off x="2075587" y="576882"/>
            <a:ext cx="4550255"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Historia de los lenguajes de programación</a:t>
            </a:r>
          </a:p>
        </p:txBody>
      </p:sp>
      <p:sp>
        <p:nvSpPr>
          <p:cNvPr id="6" name="CuadroTexto 27">
            <a:extLst>
              <a:ext uri="{FF2B5EF4-FFF2-40B4-BE49-F238E27FC236}">
                <a16:creationId xmlns:a16="http://schemas.microsoft.com/office/drawing/2014/main" id="{B9B2249E-7A4C-CC45-9820-276A082FA82F}"/>
              </a:ext>
            </a:extLst>
          </p:cNvPr>
          <p:cNvSpPr txBox="1"/>
          <p:nvPr/>
        </p:nvSpPr>
        <p:spPr>
          <a:xfrm>
            <a:off x="2329711" y="1658135"/>
            <a:ext cx="3988785" cy="338554"/>
          </a:xfrm>
          <a:prstGeom prst="rect">
            <a:avLst/>
          </a:prstGeom>
          <a:noFill/>
        </p:spPr>
        <p:txBody>
          <a:bodyPr wrap="none" rtlCol="0">
            <a:spAutoFit/>
          </a:bodyPr>
          <a:lstStyle/>
          <a:p>
            <a:pPr algn="r"/>
            <a:r>
              <a:rPr lang="es-CO" sz="1600" i="1" dirty="0"/>
              <a:t>3. ¿Una máquina puede automatizar labores?</a:t>
            </a:r>
          </a:p>
        </p:txBody>
      </p:sp>
      <p:sp>
        <p:nvSpPr>
          <p:cNvPr id="7" name="TextBox 6">
            <a:extLst>
              <a:ext uri="{FF2B5EF4-FFF2-40B4-BE49-F238E27FC236}">
                <a16:creationId xmlns:a16="http://schemas.microsoft.com/office/drawing/2014/main" id="{AEE41C38-2285-9248-B3CF-BC7C4431755B}"/>
              </a:ext>
            </a:extLst>
          </p:cNvPr>
          <p:cNvSpPr txBox="1"/>
          <p:nvPr/>
        </p:nvSpPr>
        <p:spPr>
          <a:xfrm>
            <a:off x="2818360" y="2313498"/>
            <a:ext cx="4717143" cy="369332"/>
          </a:xfrm>
          <a:prstGeom prst="rect">
            <a:avLst/>
          </a:prstGeom>
          <a:noFill/>
        </p:spPr>
        <p:txBody>
          <a:bodyPr wrap="square" rtlCol="0">
            <a:spAutoFit/>
          </a:bodyPr>
          <a:lstStyle/>
          <a:p>
            <a:r>
              <a:rPr lang="en-CO" dirty="0"/>
              <a:t>Máquina de turing</a:t>
            </a:r>
          </a:p>
        </p:txBody>
      </p:sp>
      <p:pic>
        <p:nvPicPr>
          <p:cNvPr id="1026" name="Picture 2">
            <a:extLst>
              <a:ext uri="{FF2B5EF4-FFF2-40B4-BE49-F238E27FC236}">
                <a16:creationId xmlns:a16="http://schemas.microsoft.com/office/drawing/2014/main" id="{6DD652EA-2BCE-8145-A163-648D545F7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072" y="1530350"/>
            <a:ext cx="2794000" cy="3797300"/>
          </a:xfrm>
          <a:prstGeom prst="rect">
            <a:avLst/>
          </a:prstGeom>
          <a:noFill/>
          <a:extLst>
            <a:ext uri="{909E8E84-426E-40DD-AFC4-6F175D3DCCD1}">
              <a14:hiddenFill xmlns:a14="http://schemas.microsoft.com/office/drawing/2010/main">
                <a:solidFill>
                  <a:srgbClr val="FFFFFF"/>
                </a:solidFill>
              </a14:hiddenFill>
            </a:ext>
          </a:extLst>
        </p:spPr>
      </p:pic>
      <p:sp>
        <p:nvSpPr>
          <p:cNvPr id="9" name="Triangle 8">
            <a:extLst>
              <a:ext uri="{FF2B5EF4-FFF2-40B4-BE49-F238E27FC236}">
                <a16:creationId xmlns:a16="http://schemas.microsoft.com/office/drawing/2014/main" id="{C041C547-C6B7-464F-A237-37D5E332C6E7}"/>
              </a:ext>
            </a:extLst>
          </p:cNvPr>
          <p:cNvSpPr/>
          <p:nvPr/>
        </p:nvSpPr>
        <p:spPr>
          <a:xfrm rot="10800000">
            <a:off x="2222627" y="3283860"/>
            <a:ext cx="320607" cy="290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4" name="Rectangle 13">
            <a:extLst>
              <a:ext uri="{FF2B5EF4-FFF2-40B4-BE49-F238E27FC236}">
                <a16:creationId xmlns:a16="http://schemas.microsoft.com/office/drawing/2014/main" id="{5D87E64A-AE9E-924A-80CE-C46539C7F0DA}"/>
              </a:ext>
            </a:extLst>
          </p:cNvPr>
          <p:cNvSpPr/>
          <p:nvPr/>
        </p:nvSpPr>
        <p:spPr>
          <a:xfrm>
            <a:off x="2924629" y="4760689"/>
            <a:ext cx="1705428" cy="18868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
        <p:nvSpPr>
          <p:cNvPr id="15" name="Rectangle 14">
            <a:extLst>
              <a:ext uri="{FF2B5EF4-FFF2-40B4-BE49-F238E27FC236}">
                <a16:creationId xmlns:a16="http://schemas.microsoft.com/office/drawing/2014/main" id="{F5D437AD-EE67-2E4B-924B-F64278E77444}"/>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16" name="Rectangle 15">
            <a:extLst>
              <a:ext uri="{FF2B5EF4-FFF2-40B4-BE49-F238E27FC236}">
                <a16:creationId xmlns:a16="http://schemas.microsoft.com/office/drawing/2014/main" id="{F5B5F95C-CF60-2149-A098-56CDDEF5CCCB}"/>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7" name="Rectangle 16">
            <a:extLst>
              <a:ext uri="{FF2B5EF4-FFF2-40B4-BE49-F238E27FC236}">
                <a16:creationId xmlns:a16="http://schemas.microsoft.com/office/drawing/2014/main" id="{687B98BE-82EC-0F41-8DB7-F395E73BE41A}"/>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18" name="Rectangle 17">
            <a:extLst>
              <a:ext uri="{FF2B5EF4-FFF2-40B4-BE49-F238E27FC236}">
                <a16:creationId xmlns:a16="http://schemas.microsoft.com/office/drawing/2014/main" id="{90B0A687-7D8D-5749-958C-D97C4803C822}"/>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9" name="Rectangle 18">
            <a:extLst>
              <a:ext uri="{FF2B5EF4-FFF2-40B4-BE49-F238E27FC236}">
                <a16:creationId xmlns:a16="http://schemas.microsoft.com/office/drawing/2014/main" id="{3ED73CC8-4BA3-7742-AD07-BF07F932DB6E}"/>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Tree>
    <p:extLst>
      <p:ext uri="{BB962C8B-B14F-4D97-AF65-F5344CB8AC3E}">
        <p14:creationId xmlns:p14="http://schemas.microsoft.com/office/powerpoint/2010/main" val="3852516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135A-F223-8A4C-B860-C5B87374E5F4}"/>
              </a:ext>
            </a:extLst>
          </p:cNvPr>
          <p:cNvSpPr>
            <a:spLocks noGrp="1"/>
          </p:cNvSpPr>
          <p:nvPr>
            <p:ph type="title"/>
          </p:nvPr>
        </p:nvSpPr>
        <p:spPr/>
        <p:txBody>
          <a:bodyPr/>
          <a:lstStyle/>
          <a:p>
            <a:pPr algn="ctr"/>
            <a:r>
              <a:rPr lang="en-CO" dirty="0"/>
              <a:t>Pero cada empresa codificaba sus programas distinto</a:t>
            </a:r>
          </a:p>
        </p:txBody>
      </p:sp>
      <p:sp>
        <p:nvSpPr>
          <p:cNvPr id="3" name="Text Placeholder 2">
            <a:extLst>
              <a:ext uri="{FF2B5EF4-FFF2-40B4-BE49-F238E27FC236}">
                <a16:creationId xmlns:a16="http://schemas.microsoft.com/office/drawing/2014/main" id="{8D62C28E-46D0-B740-AF98-FB8801FC9C27}"/>
              </a:ext>
            </a:extLst>
          </p:cNvPr>
          <p:cNvSpPr>
            <a:spLocks noGrp="1"/>
          </p:cNvSpPr>
          <p:nvPr>
            <p:ph type="body" idx="1"/>
          </p:nvPr>
        </p:nvSpPr>
        <p:spPr/>
        <p:txBody>
          <a:bodyPr/>
          <a:lstStyle/>
          <a:p>
            <a:endParaRPr lang="en-CO"/>
          </a:p>
        </p:txBody>
      </p:sp>
      <p:sp>
        <p:nvSpPr>
          <p:cNvPr id="4" name="Rectangle 3">
            <a:extLst>
              <a:ext uri="{FF2B5EF4-FFF2-40B4-BE49-F238E27FC236}">
                <a16:creationId xmlns:a16="http://schemas.microsoft.com/office/drawing/2014/main" id="{7AE1CF77-2E8B-554B-80DD-94025630C89C}"/>
              </a:ext>
            </a:extLst>
          </p:cNvPr>
          <p:cNvSpPr/>
          <p:nvPr/>
        </p:nvSpPr>
        <p:spPr>
          <a:xfrm>
            <a:off x="4615546" y="464457"/>
            <a:ext cx="4833257" cy="15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¡Por ejemplo en </a:t>
            </a:r>
            <a:r>
              <a:rPr lang="en-CO"/>
              <a:t>un compu</a:t>
            </a:r>
            <a:r>
              <a:rPr lang="es-ES" dirty="0" err="1"/>
              <a:t>tador</a:t>
            </a:r>
            <a:r>
              <a:rPr lang="en-CO"/>
              <a:t>, </a:t>
            </a:r>
            <a:r>
              <a:rPr lang="en-CO" dirty="0"/>
              <a:t>1 era moverse a la izquierda, y 0 era moverse a la derecha… pero </a:t>
            </a:r>
            <a:r>
              <a:rPr lang="en-CO"/>
              <a:t>al rev</a:t>
            </a:r>
            <a:r>
              <a:rPr lang="es-CO" dirty="0"/>
              <a:t>é</a:t>
            </a:r>
            <a:r>
              <a:rPr lang="en-CO"/>
              <a:t>s </a:t>
            </a:r>
            <a:r>
              <a:rPr lang="en-CO" dirty="0"/>
              <a:t>en otros!</a:t>
            </a:r>
          </a:p>
        </p:txBody>
      </p:sp>
    </p:spTree>
    <p:extLst>
      <p:ext uri="{BB962C8B-B14F-4D97-AF65-F5344CB8AC3E}">
        <p14:creationId xmlns:p14="http://schemas.microsoft.com/office/powerpoint/2010/main" val="42191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EA40-61A1-074F-89E3-9022594192E5}"/>
              </a:ext>
            </a:extLst>
          </p:cNvPr>
          <p:cNvSpPr>
            <a:spLocks noGrp="1"/>
          </p:cNvSpPr>
          <p:nvPr>
            <p:ph type="title"/>
          </p:nvPr>
        </p:nvSpPr>
        <p:spPr/>
        <p:txBody>
          <a:bodyPr/>
          <a:lstStyle/>
          <a:p>
            <a:r>
              <a:rPr lang="en-CO" dirty="0"/>
              <a:t>Había operaciones que eran útiles en problemas distintos</a:t>
            </a:r>
          </a:p>
        </p:txBody>
      </p:sp>
      <p:sp>
        <p:nvSpPr>
          <p:cNvPr id="3" name="Text Placeholder 2">
            <a:extLst>
              <a:ext uri="{FF2B5EF4-FFF2-40B4-BE49-F238E27FC236}">
                <a16:creationId xmlns:a16="http://schemas.microsoft.com/office/drawing/2014/main" id="{2BE59A15-5FBD-A94E-849F-1058FEAAC801}"/>
              </a:ext>
            </a:extLst>
          </p:cNvPr>
          <p:cNvSpPr>
            <a:spLocks noGrp="1"/>
          </p:cNvSpPr>
          <p:nvPr>
            <p:ph type="body" idx="1"/>
          </p:nvPr>
        </p:nvSpPr>
        <p:spPr/>
        <p:txBody>
          <a:bodyPr/>
          <a:lstStyle/>
          <a:p>
            <a:endParaRPr lang="en-CO"/>
          </a:p>
        </p:txBody>
      </p:sp>
    </p:spTree>
    <p:extLst>
      <p:ext uri="{BB962C8B-B14F-4D97-AF65-F5344CB8AC3E}">
        <p14:creationId xmlns:p14="http://schemas.microsoft.com/office/powerpoint/2010/main" val="41651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4DB9-AC99-CF49-BCA7-18F8FD6C84B8}"/>
              </a:ext>
            </a:extLst>
          </p:cNvPr>
          <p:cNvSpPr>
            <a:spLocks noGrp="1"/>
          </p:cNvSpPr>
          <p:nvPr>
            <p:ph type="title"/>
          </p:nvPr>
        </p:nvSpPr>
        <p:spPr/>
        <p:txBody>
          <a:bodyPr/>
          <a:lstStyle/>
          <a:p>
            <a:r>
              <a:rPr lang="en-CO" dirty="0"/>
              <a:t>Código Assembly</a:t>
            </a:r>
          </a:p>
        </p:txBody>
      </p:sp>
      <p:sp>
        <p:nvSpPr>
          <p:cNvPr id="3" name="Content Placeholder 2">
            <a:extLst>
              <a:ext uri="{FF2B5EF4-FFF2-40B4-BE49-F238E27FC236}">
                <a16:creationId xmlns:a16="http://schemas.microsoft.com/office/drawing/2014/main" id="{17E0E69A-B4D9-1341-8B27-E410F3857847}"/>
              </a:ext>
            </a:extLst>
          </p:cNvPr>
          <p:cNvSpPr>
            <a:spLocks noGrp="1"/>
          </p:cNvSpPr>
          <p:nvPr>
            <p:ph idx="1"/>
          </p:nvPr>
        </p:nvSpPr>
        <p:spPr/>
        <p:txBody>
          <a:bodyPr/>
          <a:lstStyle/>
          <a:p>
            <a:r>
              <a:rPr lang="en-CO" dirty="0"/>
              <a:t>¡Podemos reutilizar código y luego ensamblar programas!</a:t>
            </a:r>
          </a:p>
        </p:txBody>
      </p:sp>
      <p:sp>
        <p:nvSpPr>
          <p:cNvPr id="4" name="Rectangle 3">
            <a:extLst>
              <a:ext uri="{FF2B5EF4-FFF2-40B4-BE49-F238E27FC236}">
                <a16:creationId xmlns:a16="http://schemas.microsoft.com/office/drawing/2014/main" id="{F58343E4-F0C2-AD43-80C4-8385A22E52D1}"/>
              </a:ext>
            </a:extLst>
          </p:cNvPr>
          <p:cNvSpPr/>
          <p:nvPr/>
        </p:nvSpPr>
        <p:spPr>
          <a:xfrm>
            <a:off x="3113314" y="3087914"/>
            <a:ext cx="1705428" cy="6821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
        <p:nvSpPr>
          <p:cNvPr id="5" name="Rectangle 4">
            <a:extLst>
              <a:ext uri="{FF2B5EF4-FFF2-40B4-BE49-F238E27FC236}">
                <a16:creationId xmlns:a16="http://schemas.microsoft.com/office/drawing/2014/main" id="{A13F1703-CBDE-2941-B825-691BCEDE7BE3}"/>
              </a:ext>
            </a:extLst>
          </p:cNvPr>
          <p:cNvSpPr/>
          <p:nvPr/>
        </p:nvSpPr>
        <p:spPr>
          <a:xfrm>
            <a:off x="3113314" y="4001294"/>
            <a:ext cx="1705428" cy="6821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0 1 0</a:t>
            </a:r>
          </a:p>
          <a:p>
            <a:pPr algn="ctr"/>
            <a:r>
              <a:rPr lang="en-CO" dirty="0">
                <a:solidFill>
                  <a:sysClr val="windowText" lastClr="000000"/>
                </a:solidFill>
              </a:rPr>
              <a:t>1 1 0</a:t>
            </a:r>
          </a:p>
        </p:txBody>
      </p:sp>
      <p:sp>
        <p:nvSpPr>
          <p:cNvPr id="6" name="Rectangle 5">
            <a:extLst>
              <a:ext uri="{FF2B5EF4-FFF2-40B4-BE49-F238E27FC236}">
                <a16:creationId xmlns:a16="http://schemas.microsoft.com/office/drawing/2014/main" id="{5306F2DD-8A80-0247-BC42-98DEC30EBF08}"/>
              </a:ext>
            </a:extLst>
          </p:cNvPr>
          <p:cNvSpPr/>
          <p:nvPr/>
        </p:nvSpPr>
        <p:spPr>
          <a:xfrm>
            <a:off x="3113314" y="4914674"/>
            <a:ext cx="1705428" cy="6821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solidFill>
                  <a:sysClr val="windowText" lastClr="000000"/>
                </a:solidFill>
              </a:rPr>
              <a:t>0 1 2</a:t>
            </a:r>
          </a:p>
          <a:p>
            <a:pPr algn="ctr"/>
            <a:r>
              <a:rPr lang="en-CO" dirty="0">
                <a:solidFill>
                  <a:sysClr val="windowText" lastClr="000000"/>
                </a:solidFill>
              </a:rPr>
              <a:t>1 2 1</a:t>
            </a:r>
          </a:p>
        </p:txBody>
      </p:sp>
      <p:sp>
        <p:nvSpPr>
          <p:cNvPr id="7" name="Rectangle 6">
            <a:extLst>
              <a:ext uri="{FF2B5EF4-FFF2-40B4-BE49-F238E27FC236}">
                <a16:creationId xmlns:a16="http://schemas.microsoft.com/office/drawing/2014/main" id="{40D6FD21-A67A-BE4B-84F9-A084F0D06D0B}"/>
              </a:ext>
            </a:extLst>
          </p:cNvPr>
          <p:cNvSpPr/>
          <p:nvPr/>
        </p:nvSpPr>
        <p:spPr>
          <a:xfrm>
            <a:off x="5206096" y="3587637"/>
            <a:ext cx="4833257" cy="1509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Ya no era necesario escribir desde ceros cada programa.</a:t>
            </a:r>
          </a:p>
        </p:txBody>
      </p:sp>
    </p:spTree>
    <p:extLst>
      <p:ext uri="{BB962C8B-B14F-4D97-AF65-F5344CB8AC3E}">
        <p14:creationId xmlns:p14="http://schemas.microsoft.com/office/powerpoint/2010/main" val="161604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0C5F-01E3-F646-8398-78360B4CD415}"/>
              </a:ext>
            </a:extLst>
          </p:cNvPr>
          <p:cNvSpPr>
            <a:spLocks noGrp="1"/>
          </p:cNvSpPr>
          <p:nvPr>
            <p:ph type="title"/>
          </p:nvPr>
        </p:nvSpPr>
        <p:spPr/>
        <p:txBody>
          <a:bodyPr/>
          <a:lstStyle/>
          <a:p>
            <a:r>
              <a:rPr lang="en-CO" dirty="0"/>
              <a:t>La </a:t>
            </a:r>
            <a:r>
              <a:rPr lang="en-CO"/>
              <a:t>gran tran</a:t>
            </a:r>
            <a:r>
              <a:rPr lang="es-ES" dirty="0"/>
              <a:t>s</a:t>
            </a:r>
            <a:r>
              <a:rPr lang="en-CO"/>
              <a:t>i</a:t>
            </a:r>
            <a:r>
              <a:rPr lang="es-ES" dirty="0"/>
              <a:t>c</a:t>
            </a:r>
            <a:r>
              <a:rPr lang="en-CO"/>
              <a:t>ión</a:t>
            </a:r>
            <a:endParaRPr lang="en-CO" dirty="0"/>
          </a:p>
        </p:txBody>
      </p:sp>
      <p:sp>
        <p:nvSpPr>
          <p:cNvPr id="5" name="Rectangle 4">
            <a:extLst>
              <a:ext uri="{FF2B5EF4-FFF2-40B4-BE49-F238E27FC236}">
                <a16:creationId xmlns:a16="http://schemas.microsoft.com/office/drawing/2014/main" id="{07A0BE59-4859-D843-BB66-497A7926A74E}"/>
              </a:ext>
            </a:extLst>
          </p:cNvPr>
          <p:cNvSpPr/>
          <p:nvPr/>
        </p:nvSpPr>
        <p:spPr>
          <a:xfrm>
            <a:off x="19594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6" name="Rectangle 5">
            <a:extLst>
              <a:ext uri="{FF2B5EF4-FFF2-40B4-BE49-F238E27FC236}">
                <a16:creationId xmlns:a16="http://schemas.microsoft.com/office/drawing/2014/main" id="{04A93231-1228-4E43-9B57-BCD51B7B41BD}"/>
              </a:ext>
            </a:extLst>
          </p:cNvPr>
          <p:cNvSpPr/>
          <p:nvPr/>
        </p:nvSpPr>
        <p:spPr>
          <a:xfrm>
            <a:off x="29246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7" name="Rectangle 6">
            <a:extLst>
              <a:ext uri="{FF2B5EF4-FFF2-40B4-BE49-F238E27FC236}">
                <a16:creationId xmlns:a16="http://schemas.microsoft.com/office/drawing/2014/main" id="{090AAF71-79CC-E04A-A47B-90A4F717C134}"/>
              </a:ext>
            </a:extLst>
          </p:cNvPr>
          <p:cNvSpPr/>
          <p:nvPr/>
        </p:nvSpPr>
        <p:spPr>
          <a:xfrm>
            <a:off x="38898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1</a:t>
            </a:r>
          </a:p>
        </p:txBody>
      </p:sp>
      <p:sp>
        <p:nvSpPr>
          <p:cNvPr id="8" name="Rectangle 7">
            <a:extLst>
              <a:ext uri="{FF2B5EF4-FFF2-40B4-BE49-F238E27FC236}">
                <a16:creationId xmlns:a16="http://schemas.microsoft.com/office/drawing/2014/main" id="{072898CA-9AA1-404C-A0F1-38DAABFE51D5}"/>
              </a:ext>
            </a:extLst>
          </p:cNvPr>
          <p:cNvSpPr/>
          <p:nvPr/>
        </p:nvSpPr>
        <p:spPr>
          <a:xfrm>
            <a:off x="48550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9" name="Rectangle 8">
            <a:extLst>
              <a:ext uri="{FF2B5EF4-FFF2-40B4-BE49-F238E27FC236}">
                <a16:creationId xmlns:a16="http://schemas.microsoft.com/office/drawing/2014/main" id="{0A2856A3-4196-2F4F-9A51-E4E558F3F761}"/>
              </a:ext>
            </a:extLst>
          </p:cNvPr>
          <p:cNvSpPr/>
          <p:nvPr/>
        </p:nvSpPr>
        <p:spPr>
          <a:xfrm>
            <a:off x="5820229" y="3672114"/>
            <a:ext cx="858928" cy="899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O" dirty="0"/>
              <a:t>0</a:t>
            </a:r>
          </a:p>
        </p:txBody>
      </p:sp>
      <p:sp>
        <p:nvSpPr>
          <p:cNvPr id="10" name="TextBox 9">
            <a:extLst>
              <a:ext uri="{FF2B5EF4-FFF2-40B4-BE49-F238E27FC236}">
                <a16:creationId xmlns:a16="http://schemas.microsoft.com/office/drawing/2014/main" id="{EA614DB5-D3CE-0F48-8894-5E7EE52D2E03}"/>
              </a:ext>
            </a:extLst>
          </p:cNvPr>
          <p:cNvSpPr txBox="1"/>
          <p:nvPr/>
        </p:nvSpPr>
        <p:spPr>
          <a:xfrm>
            <a:off x="2477885" y="1647147"/>
            <a:ext cx="1768838" cy="923330"/>
          </a:xfrm>
          <a:prstGeom prst="rect">
            <a:avLst/>
          </a:prstGeom>
          <a:noFill/>
        </p:spPr>
        <p:txBody>
          <a:bodyPr wrap="square" rtlCol="0">
            <a:spAutoFit/>
          </a:bodyPr>
          <a:lstStyle/>
          <a:p>
            <a:pPr algn="ctr"/>
            <a:r>
              <a:rPr lang="en-CO" dirty="0"/>
              <a:t>El espacio número 32 en la memoria</a:t>
            </a:r>
          </a:p>
        </p:txBody>
      </p:sp>
      <p:sp>
        <p:nvSpPr>
          <p:cNvPr id="11" name="Up Arrow 10">
            <a:extLst>
              <a:ext uri="{FF2B5EF4-FFF2-40B4-BE49-F238E27FC236}">
                <a16:creationId xmlns:a16="http://schemas.microsoft.com/office/drawing/2014/main" id="{4A83FC1F-610D-8D44-9019-3C08F0FF0C9E}"/>
              </a:ext>
            </a:extLst>
          </p:cNvPr>
          <p:cNvSpPr/>
          <p:nvPr/>
        </p:nvSpPr>
        <p:spPr>
          <a:xfrm rot="10800000">
            <a:off x="3111776" y="259805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TextBox 11">
            <a:extLst>
              <a:ext uri="{FF2B5EF4-FFF2-40B4-BE49-F238E27FC236}">
                <a16:creationId xmlns:a16="http://schemas.microsoft.com/office/drawing/2014/main" id="{FD7B7E33-10F4-2F43-A21C-0F550496D5B8}"/>
              </a:ext>
            </a:extLst>
          </p:cNvPr>
          <p:cNvSpPr txBox="1"/>
          <p:nvPr/>
        </p:nvSpPr>
        <p:spPr>
          <a:xfrm>
            <a:off x="3354092" y="5096228"/>
            <a:ext cx="1812994" cy="923330"/>
          </a:xfrm>
          <a:prstGeom prst="rect">
            <a:avLst/>
          </a:prstGeom>
          <a:noFill/>
        </p:spPr>
        <p:txBody>
          <a:bodyPr wrap="square" rtlCol="0">
            <a:spAutoFit/>
          </a:bodyPr>
          <a:lstStyle/>
          <a:p>
            <a:pPr algn="ctr"/>
            <a:r>
              <a:rPr lang="en-CO" dirty="0"/>
              <a:t>La variable A (con el nombre A)</a:t>
            </a:r>
          </a:p>
        </p:txBody>
      </p:sp>
      <p:sp>
        <p:nvSpPr>
          <p:cNvPr id="14" name="Right Brace 13">
            <a:extLst>
              <a:ext uri="{FF2B5EF4-FFF2-40B4-BE49-F238E27FC236}">
                <a16:creationId xmlns:a16="http://schemas.microsoft.com/office/drawing/2014/main" id="{8366D976-5B9E-454A-B7EE-692684E148F4}"/>
              </a:ext>
            </a:extLst>
          </p:cNvPr>
          <p:cNvSpPr/>
          <p:nvPr/>
        </p:nvSpPr>
        <p:spPr>
          <a:xfrm rot="5400000">
            <a:off x="4251405" y="2579674"/>
            <a:ext cx="186581" cy="46689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O"/>
          </a:p>
        </p:txBody>
      </p:sp>
    </p:spTree>
    <p:extLst>
      <p:ext uri="{BB962C8B-B14F-4D97-AF65-F5344CB8AC3E}">
        <p14:creationId xmlns:p14="http://schemas.microsoft.com/office/powerpoint/2010/main" val="408734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0F24C-F6A9-E841-B991-3064FCA04582}"/>
              </a:ext>
            </a:extLst>
          </p:cNvPr>
          <p:cNvSpPr>
            <a:spLocks noGrp="1"/>
          </p:cNvSpPr>
          <p:nvPr>
            <p:ph type="title"/>
          </p:nvPr>
        </p:nvSpPr>
        <p:spPr/>
        <p:txBody>
          <a:bodyPr/>
          <a:lstStyle/>
          <a:p>
            <a:r>
              <a:rPr lang="en-CO" dirty="0"/>
              <a:t>Una pequeña conversación</a:t>
            </a:r>
          </a:p>
        </p:txBody>
      </p:sp>
      <p:sp>
        <p:nvSpPr>
          <p:cNvPr id="3" name="Content Placeholder 2">
            <a:extLst>
              <a:ext uri="{FF2B5EF4-FFF2-40B4-BE49-F238E27FC236}">
                <a16:creationId xmlns:a16="http://schemas.microsoft.com/office/drawing/2014/main" id="{7930689A-081E-2D4E-B2BA-D241EDE52B54}"/>
              </a:ext>
            </a:extLst>
          </p:cNvPr>
          <p:cNvSpPr>
            <a:spLocks noGrp="1"/>
          </p:cNvSpPr>
          <p:nvPr>
            <p:ph idx="1"/>
          </p:nvPr>
        </p:nvSpPr>
        <p:spPr/>
        <p:txBody>
          <a:bodyPr vert="horz" lIns="91440" tIns="45720" rIns="91440" bIns="45720" rtlCol="0" anchor="t">
            <a:normAutofit/>
          </a:bodyPr>
          <a:lstStyle/>
          <a:p>
            <a:r>
              <a:rPr lang="es-ES_tradnl" dirty="0"/>
              <a:t>¿Qué profesión tiene? ¿En qué sector trabajan / estudian?</a:t>
            </a:r>
            <a:endParaRPr lang="es-ES" dirty="0"/>
          </a:p>
          <a:p>
            <a:r>
              <a:rPr lang="en-CO"/>
              <a:t>¿Por qué quiere aprender?</a:t>
            </a:r>
          </a:p>
          <a:p>
            <a:r>
              <a:rPr lang="en-CO"/>
              <a:t>¿</a:t>
            </a:r>
            <a:r>
              <a:rPr lang="en-CO" dirty="0"/>
              <a:t>Ha programado anteriormente?</a:t>
            </a:r>
          </a:p>
          <a:p>
            <a:r>
              <a:rPr lang="en-CO" dirty="0"/>
              <a:t>¿En qué lenguajes ha programado?</a:t>
            </a:r>
          </a:p>
          <a:p>
            <a:r>
              <a:rPr lang="en-CO"/>
              <a:t>¿</a:t>
            </a:r>
            <a:r>
              <a:rPr lang="en-CO" dirty="0"/>
              <a:t>Por qué no ha aprendido antes?</a:t>
            </a:r>
          </a:p>
          <a:p>
            <a:r>
              <a:rPr lang="en-CO" dirty="0"/>
              <a:t>¿Qué espera del curso? ¿Para qué cree que le puede servir?</a:t>
            </a:r>
          </a:p>
          <a:p>
            <a:endParaRPr lang="en-CO" dirty="0"/>
          </a:p>
        </p:txBody>
      </p:sp>
    </p:spTree>
    <p:extLst>
      <p:ext uri="{BB962C8B-B14F-4D97-AF65-F5344CB8AC3E}">
        <p14:creationId xmlns:p14="http://schemas.microsoft.com/office/powerpoint/2010/main" val="19800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0D9F-E776-F242-83B2-EE19AF28CA17}"/>
              </a:ext>
            </a:extLst>
          </p:cNvPr>
          <p:cNvSpPr>
            <a:spLocks noGrp="1"/>
          </p:cNvSpPr>
          <p:nvPr>
            <p:ph type="title"/>
          </p:nvPr>
        </p:nvSpPr>
        <p:spPr/>
        <p:txBody>
          <a:bodyPr/>
          <a:lstStyle/>
          <a:p>
            <a:r>
              <a:rPr lang="en-CO" dirty="0"/>
              <a:t>Tipos de lenguajes de programación</a:t>
            </a:r>
          </a:p>
        </p:txBody>
      </p:sp>
      <p:sp>
        <p:nvSpPr>
          <p:cNvPr id="3" name="Text Placeholder 2">
            <a:extLst>
              <a:ext uri="{FF2B5EF4-FFF2-40B4-BE49-F238E27FC236}">
                <a16:creationId xmlns:a16="http://schemas.microsoft.com/office/drawing/2014/main" id="{12A6D863-A4DF-B244-90C8-DA0631E42ED5}"/>
              </a:ext>
            </a:extLst>
          </p:cNvPr>
          <p:cNvSpPr>
            <a:spLocks noGrp="1"/>
          </p:cNvSpPr>
          <p:nvPr>
            <p:ph type="body" idx="1"/>
          </p:nvPr>
        </p:nvSpPr>
        <p:spPr/>
        <p:txBody>
          <a:bodyPr/>
          <a:lstStyle/>
          <a:p>
            <a:endParaRPr lang="en-CO"/>
          </a:p>
        </p:txBody>
      </p:sp>
    </p:spTree>
    <p:extLst>
      <p:ext uri="{BB962C8B-B14F-4D97-AF65-F5344CB8AC3E}">
        <p14:creationId xmlns:p14="http://schemas.microsoft.com/office/powerpoint/2010/main" val="214041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8B45D-49C4-CF44-AB42-B4562EE2AE85}"/>
              </a:ext>
            </a:extLst>
          </p:cNvPr>
          <p:cNvSpPr>
            <a:spLocks noGrp="1"/>
          </p:cNvSpPr>
          <p:nvPr>
            <p:ph type="title"/>
          </p:nvPr>
        </p:nvSpPr>
        <p:spPr/>
        <p:txBody>
          <a:bodyPr/>
          <a:lstStyle/>
          <a:p>
            <a:r>
              <a:rPr lang="en-CO" dirty="0"/>
              <a:t>Si nos fijamos en los tipos</a:t>
            </a:r>
          </a:p>
        </p:txBody>
      </p:sp>
      <p:sp>
        <p:nvSpPr>
          <p:cNvPr id="3" name="Content Placeholder 2">
            <a:extLst>
              <a:ext uri="{FF2B5EF4-FFF2-40B4-BE49-F238E27FC236}">
                <a16:creationId xmlns:a16="http://schemas.microsoft.com/office/drawing/2014/main" id="{6B31A202-03D5-274B-949B-8412EA26D5A5}"/>
              </a:ext>
            </a:extLst>
          </p:cNvPr>
          <p:cNvSpPr>
            <a:spLocks noGrp="1"/>
          </p:cNvSpPr>
          <p:nvPr>
            <p:ph idx="1"/>
          </p:nvPr>
        </p:nvSpPr>
        <p:spPr>
          <a:xfrm>
            <a:off x="838200" y="1825625"/>
            <a:ext cx="9201150" cy="952081"/>
          </a:xfrm>
        </p:spPr>
        <p:txBody>
          <a:bodyPr/>
          <a:lstStyle/>
          <a:p>
            <a:r>
              <a:rPr lang="en-CO" dirty="0"/>
              <a:t>Muchas diferencias entre lenguajes no se notan a simple vista: ocurren detrás del telón.</a:t>
            </a:r>
          </a:p>
        </p:txBody>
      </p:sp>
      <p:pic>
        <p:nvPicPr>
          <p:cNvPr id="5" name="Picture 4">
            <a:extLst>
              <a:ext uri="{FF2B5EF4-FFF2-40B4-BE49-F238E27FC236}">
                <a16:creationId xmlns:a16="http://schemas.microsoft.com/office/drawing/2014/main" id="{52D2BFF2-01B0-7546-A16E-8926C89B8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2986549"/>
            <a:ext cx="8128000" cy="2692400"/>
          </a:xfrm>
          <a:prstGeom prst="rect">
            <a:avLst/>
          </a:prstGeom>
          <a:ln>
            <a:solidFill>
              <a:schemeClr val="tx2"/>
            </a:solidFill>
          </a:ln>
        </p:spPr>
      </p:pic>
    </p:spTree>
    <p:extLst>
      <p:ext uri="{BB962C8B-B14F-4D97-AF65-F5344CB8AC3E}">
        <p14:creationId xmlns:p14="http://schemas.microsoft.com/office/powerpoint/2010/main" val="3982536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2054-4027-CA4F-89BC-C7760BECB1F3}"/>
              </a:ext>
            </a:extLst>
          </p:cNvPr>
          <p:cNvSpPr>
            <a:spLocks noGrp="1"/>
          </p:cNvSpPr>
          <p:nvPr>
            <p:ph type="title"/>
          </p:nvPr>
        </p:nvSpPr>
        <p:spPr/>
        <p:txBody>
          <a:bodyPr/>
          <a:lstStyle/>
          <a:p>
            <a:pPr algn="ctr"/>
            <a:r>
              <a:rPr lang="en-CO" dirty="0"/>
              <a:t>Un lenguaje nos permite decirle a un computador qué hacer</a:t>
            </a:r>
          </a:p>
        </p:txBody>
      </p:sp>
      <p:sp>
        <p:nvSpPr>
          <p:cNvPr id="3" name="Text Placeholder 2">
            <a:extLst>
              <a:ext uri="{FF2B5EF4-FFF2-40B4-BE49-F238E27FC236}">
                <a16:creationId xmlns:a16="http://schemas.microsoft.com/office/drawing/2014/main" id="{53A816AC-5B18-8742-AD53-FCC86878602B}"/>
              </a:ext>
            </a:extLst>
          </p:cNvPr>
          <p:cNvSpPr>
            <a:spLocks noGrp="1"/>
          </p:cNvSpPr>
          <p:nvPr>
            <p:ph type="body" idx="1"/>
          </p:nvPr>
        </p:nvSpPr>
        <p:spPr/>
        <p:txBody>
          <a:bodyPr/>
          <a:lstStyle/>
          <a:p>
            <a:endParaRPr lang="en-CO"/>
          </a:p>
        </p:txBody>
      </p:sp>
    </p:spTree>
    <p:extLst>
      <p:ext uri="{BB962C8B-B14F-4D97-AF65-F5344CB8AC3E}">
        <p14:creationId xmlns:p14="http://schemas.microsoft.com/office/powerpoint/2010/main" val="2554512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E77E-FFD8-924F-B664-FE636F41B01B}"/>
              </a:ext>
            </a:extLst>
          </p:cNvPr>
          <p:cNvSpPr>
            <a:spLocks noGrp="1"/>
          </p:cNvSpPr>
          <p:nvPr>
            <p:ph type="title"/>
          </p:nvPr>
        </p:nvSpPr>
        <p:spPr/>
        <p:txBody>
          <a:bodyPr/>
          <a:lstStyle/>
          <a:p>
            <a:r>
              <a:rPr lang="en-CO" dirty="0"/>
              <a:t>Entonces aquí veremos que hay</a:t>
            </a:r>
          </a:p>
        </p:txBody>
      </p:sp>
      <p:sp>
        <p:nvSpPr>
          <p:cNvPr id="3" name="Text Placeholder 2">
            <a:extLst>
              <a:ext uri="{FF2B5EF4-FFF2-40B4-BE49-F238E27FC236}">
                <a16:creationId xmlns:a16="http://schemas.microsoft.com/office/drawing/2014/main" id="{6DAA8D81-0348-BD40-B555-FE4D15538C36}"/>
              </a:ext>
            </a:extLst>
          </p:cNvPr>
          <p:cNvSpPr>
            <a:spLocks noGrp="1"/>
          </p:cNvSpPr>
          <p:nvPr>
            <p:ph type="body" idx="1"/>
          </p:nvPr>
        </p:nvSpPr>
        <p:spPr/>
        <p:txBody>
          <a:bodyPr/>
          <a:lstStyle/>
          <a:p>
            <a:pPr algn="ctr"/>
            <a:r>
              <a:rPr lang="en-CO" dirty="0"/>
              <a:t>Diferentes formas de pedirle algo a un computador</a:t>
            </a:r>
          </a:p>
        </p:txBody>
      </p:sp>
      <p:pic>
        <p:nvPicPr>
          <p:cNvPr id="8" name="Content Placeholder 7" descr="Text&#10;&#10;Description automatically generated">
            <a:extLst>
              <a:ext uri="{FF2B5EF4-FFF2-40B4-BE49-F238E27FC236}">
                <a16:creationId xmlns:a16="http://schemas.microsoft.com/office/drawing/2014/main" id="{07DC3514-A688-0E42-95DA-E1323E6079F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4638" r="6367"/>
          <a:stretch/>
        </p:blipFill>
        <p:spPr>
          <a:xfrm>
            <a:off x="1483319" y="2643097"/>
            <a:ext cx="3870723" cy="3684588"/>
          </a:xfrm>
        </p:spPr>
      </p:pic>
      <p:sp>
        <p:nvSpPr>
          <p:cNvPr id="5" name="Text Placeholder 4">
            <a:extLst>
              <a:ext uri="{FF2B5EF4-FFF2-40B4-BE49-F238E27FC236}">
                <a16:creationId xmlns:a16="http://schemas.microsoft.com/office/drawing/2014/main" id="{CE241B83-D885-2B4D-8AFB-A20063D90AB1}"/>
              </a:ext>
            </a:extLst>
          </p:cNvPr>
          <p:cNvSpPr>
            <a:spLocks noGrp="1"/>
          </p:cNvSpPr>
          <p:nvPr>
            <p:ph type="body" sz="quarter" idx="3"/>
          </p:nvPr>
        </p:nvSpPr>
        <p:spPr>
          <a:xfrm>
            <a:off x="6153150" y="1819185"/>
            <a:ext cx="5183188" cy="823912"/>
          </a:xfrm>
        </p:spPr>
        <p:txBody>
          <a:bodyPr/>
          <a:lstStyle/>
          <a:p>
            <a:pPr algn="ctr"/>
            <a:r>
              <a:rPr lang="en-CO" dirty="0"/>
              <a:t>Diferentes formas en las que el computador reacciona</a:t>
            </a:r>
          </a:p>
        </p:txBody>
      </p:sp>
      <p:pic>
        <p:nvPicPr>
          <p:cNvPr id="10" name="Content Placeholder 9" descr="A picture containing person, indoor&#10;&#10;Description automatically generated">
            <a:extLst>
              <a:ext uri="{FF2B5EF4-FFF2-40B4-BE49-F238E27FC236}">
                <a16:creationId xmlns:a16="http://schemas.microsoft.com/office/drawing/2014/main" id="{6E4B680D-11FA-D745-AA2A-C605137685EF}"/>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20893" y="2941436"/>
            <a:ext cx="3887788" cy="2811865"/>
          </a:xfrm>
        </p:spPr>
      </p:pic>
      <p:sp>
        <p:nvSpPr>
          <p:cNvPr id="11" name="TextBox 10">
            <a:extLst>
              <a:ext uri="{FF2B5EF4-FFF2-40B4-BE49-F238E27FC236}">
                <a16:creationId xmlns:a16="http://schemas.microsoft.com/office/drawing/2014/main" id="{23D22C6A-AFAB-CB4F-B767-E3689F91D932}"/>
              </a:ext>
            </a:extLst>
          </p:cNvPr>
          <p:cNvSpPr txBox="1"/>
          <p:nvPr/>
        </p:nvSpPr>
        <p:spPr>
          <a:xfrm>
            <a:off x="6153150" y="5753301"/>
            <a:ext cx="3887788" cy="230832"/>
          </a:xfrm>
          <a:prstGeom prst="rect">
            <a:avLst/>
          </a:prstGeom>
          <a:noFill/>
        </p:spPr>
        <p:txBody>
          <a:bodyPr wrap="square" rtlCol="0">
            <a:spAutoFit/>
          </a:bodyPr>
          <a:lstStyle/>
          <a:p>
            <a:r>
              <a:rPr lang="en-CO" sz="900">
                <a:hlinkClick r:id="rId5" tooltip="http://insightextractor.com/2012/10/20/crunch-more-than-1-million-rows-in-excel-2010-with-free-addin-called-power-pivot/"/>
              </a:rPr>
              <a:t>This Photo</a:t>
            </a:r>
            <a:r>
              <a:rPr lang="en-CO" sz="900"/>
              <a:t> by Unknown Author is licensed under </a:t>
            </a:r>
            <a:r>
              <a:rPr lang="en-CO" sz="900">
                <a:hlinkClick r:id="rId6" tooltip="https://creativecommons.org/licenses/by-nc-sa/3.0/"/>
              </a:rPr>
              <a:t>CC BY-SA-NC</a:t>
            </a:r>
            <a:endParaRPr lang="en-CO" sz="900"/>
          </a:p>
        </p:txBody>
      </p:sp>
    </p:spTree>
    <p:extLst>
      <p:ext uri="{BB962C8B-B14F-4D97-AF65-F5344CB8AC3E}">
        <p14:creationId xmlns:p14="http://schemas.microsoft.com/office/powerpoint/2010/main" val="33916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ym Using Vr At Home During The Pandemic Vector Art &amp; Graphics |  freevector.com">
            <a:extLst>
              <a:ext uri="{FF2B5EF4-FFF2-40B4-BE49-F238E27FC236}">
                <a16:creationId xmlns:a16="http://schemas.microsoft.com/office/drawing/2014/main" id="{A16CFCC4-3170-2B4C-93CF-5B542074C8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114" y="-457200"/>
            <a:ext cx="9172886" cy="7558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534638-62C2-BA41-B054-76E5110B6649}"/>
              </a:ext>
            </a:extLst>
          </p:cNvPr>
          <p:cNvSpPr>
            <a:spLocks noGrp="1"/>
          </p:cNvSpPr>
          <p:nvPr>
            <p:ph type="title"/>
          </p:nvPr>
        </p:nvSpPr>
        <p:spPr>
          <a:xfrm>
            <a:off x="2152650" y="5514184"/>
            <a:ext cx="7886700" cy="1325563"/>
          </a:xfrm>
        </p:spPr>
        <p:txBody>
          <a:bodyPr>
            <a:normAutofit/>
          </a:bodyPr>
          <a:lstStyle/>
          <a:p>
            <a:r>
              <a:rPr lang="en-CO" sz="3600" dirty="0">
                <a:solidFill>
                  <a:schemeClr val="bg1"/>
                </a:solidFill>
              </a:rPr>
              <a:t>5 diferencias – 5 actividades</a:t>
            </a:r>
          </a:p>
        </p:txBody>
      </p:sp>
      <p:sp>
        <p:nvSpPr>
          <p:cNvPr id="3" name="Content Placeholder 2">
            <a:extLst>
              <a:ext uri="{FF2B5EF4-FFF2-40B4-BE49-F238E27FC236}">
                <a16:creationId xmlns:a16="http://schemas.microsoft.com/office/drawing/2014/main" id="{69070E22-CF78-4B45-8163-14E27E40A814}"/>
              </a:ext>
            </a:extLst>
          </p:cNvPr>
          <p:cNvSpPr>
            <a:spLocks noGrp="1"/>
          </p:cNvSpPr>
          <p:nvPr>
            <p:ph idx="1"/>
          </p:nvPr>
        </p:nvSpPr>
        <p:spPr>
          <a:xfrm>
            <a:off x="7873142" y="1689436"/>
            <a:ext cx="2823744" cy="4351338"/>
          </a:xfrm>
        </p:spPr>
        <p:txBody>
          <a:bodyPr/>
          <a:lstStyle/>
          <a:p>
            <a:pPr marL="514350" indent="-514350">
              <a:buAutoNum type="arabicPeriod"/>
            </a:pPr>
            <a:r>
              <a:rPr lang="en-CO" dirty="0">
                <a:solidFill>
                  <a:schemeClr val="bg1"/>
                </a:solidFill>
              </a:rPr>
              <a:t>Experiencia:</a:t>
            </a:r>
          </a:p>
          <a:p>
            <a:pPr marL="971550" lvl="1" indent="-514350">
              <a:buAutoNum type="arabicPeriod"/>
            </a:pPr>
            <a:r>
              <a:rPr lang="en-CO" dirty="0">
                <a:solidFill>
                  <a:schemeClr val="bg1"/>
                </a:solidFill>
              </a:rPr>
              <a:t>Característica de los lenguajes</a:t>
            </a:r>
          </a:p>
          <a:p>
            <a:pPr marL="514350" indent="-514350">
              <a:buAutoNum type="arabicPeriod"/>
            </a:pPr>
            <a:r>
              <a:rPr lang="en-CO" dirty="0">
                <a:solidFill>
                  <a:schemeClr val="bg1"/>
                </a:solidFill>
              </a:rPr>
              <a:t>Adivinar cuál es la característica</a:t>
            </a:r>
          </a:p>
          <a:p>
            <a:pPr marL="514350" indent="-514350">
              <a:buAutoNum type="arabicPeriod"/>
            </a:pPr>
            <a:r>
              <a:rPr lang="en-CO" dirty="0">
                <a:solidFill>
                  <a:schemeClr val="bg1"/>
                </a:solidFill>
              </a:rPr>
              <a:t>Conocer su nombre técnico</a:t>
            </a:r>
          </a:p>
        </p:txBody>
      </p:sp>
      <p:sp>
        <p:nvSpPr>
          <p:cNvPr id="4" name="TextBox 3">
            <a:extLst>
              <a:ext uri="{FF2B5EF4-FFF2-40B4-BE49-F238E27FC236}">
                <a16:creationId xmlns:a16="http://schemas.microsoft.com/office/drawing/2014/main" id="{696D8211-980B-CE49-B3C9-C08D195923A7}"/>
              </a:ext>
            </a:extLst>
          </p:cNvPr>
          <p:cNvSpPr txBox="1"/>
          <p:nvPr/>
        </p:nvSpPr>
        <p:spPr>
          <a:xfrm>
            <a:off x="14138787" y="1179871"/>
            <a:ext cx="184731" cy="369332"/>
          </a:xfrm>
          <a:prstGeom prst="rect">
            <a:avLst/>
          </a:prstGeom>
          <a:noFill/>
        </p:spPr>
        <p:txBody>
          <a:bodyPr wrap="none" rtlCol="0">
            <a:spAutoFit/>
          </a:bodyPr>
          <a:lstStyle/>
          <a:p>
            <a:endParaRPr lang="en-CO" dirty="0"/>
          </a:p>
        </p:txBody>
      </p:sp>
    </p:spTree>
    <p:extLst>
      <p:ext uri="{BB962C8B-B14F-4D97-AF65-F5344CB8AC3E}">
        <p14:creationId xmlns:p14="http://schemas.microsoft.com/office/powerpoint/2010/main" val="367026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BA93C-B9BB-D64A-97E9-64266FD86F86}"/>
              </a:ext>
            </a:extLst>
          </p:cNvPr>
          <p:cNvSpPr>
            <a:spLocks noGrp="1"/>
          </p:cNvSpPr>
          <p:nvPr>
            <p:ph type="title"/>
          </p:nvPr>
        </p:nvSpPr>
        <p:spPr/>
        <p:txBody>
          <a:bodyPr/>
          <a:lstStyle/>
          <a:p>
            <a:r>
              <a:rPr lang="en-CO" dirty="0"/>
              <a:t>Diferencia 1 entre lenguajes</a:t>
            </a:r>
          </a:p>
        </p:txBody>
      </p:sp>
      <p:graphicFrame>
        <p:nvGraphicFramePr>
          <p:cNvPr id="4" name="Table 4">
            <a:extLst>
              <a:ext uri="{FF2B5EF4-FFF2-40B4-BE49-F238E27FC236}">
                <a16:creationId xmlns:a16="http://schemas.microsoft.com/office/drawing/2014/main" id="{C8C19827-F866-D645-B8B4-AF4FBE8EF469}"/>
              </a:ext>
            </a:extLst>
          </p:cNvPr>
          <p:cNvGraphicFramePr>
            <a:graphicFrameLocks noGrp="1"/>
          </p:cNvGraphicFramePr>
          <p:nvPr>
            <p:extLst>
              <p:ext uri="{D42A27DB-BD31-4B8C-83A1-F6EECF244321}">
                <p14:modId xmlns:p14="http://schemas.microsoft.com/office/powerpoint/2010/main" val="92885902"/>
              </p:ext>
            </p:extLst>
          </p:nvPr>
        </p:nvGraphicFramePr>
        <p:xfrm>
          <a:off x="838200" y="1971853"/>
          <a:ext cx="10515601" cy="741680"/>
        </p:xfrm>
        <a:graphic>
          <a:graphicData uri="http://schemas.openxmlformats.org/drawingml/2006/table">
            <a:tbl>
              <a:tblPr firstRow="1" bandRow="1">
                <a:tableStyleId>{5C22544A-7EE6-4342-B048-85BDC9FD1C3A}</a:tableStyleId>
              </a:tblPr>
              <a:tblGrid>
                <a:gridCol w="5596467">
                  <a:extLst>
                    <a:ext uri="{9D8B030D-6E8A-4147-A177-3AD203B41FA5}">
                      <a16:colId xmlns:a16="http://schemas.microsoft.com/office/drawing/2014/main" val="1219736463"/>
                    </a:ext>
                  </a:extLst>
                </a:gridCol>
                <a:gridCol w="4919134">
                  <a:extLst>
                    <a:ext uri="{9D8B030D-6E8A-4147-A177-3AD203B41FA5}">
                      <a16:colId xmlns:a16="http://schemas.microsoft.com/office/drawing/2014/main" val="211224491"/>
                    </a:ext>
                  </a:extLst>
                </a:gridCol>
              </a:tblGrid>
              <a:tr h="370840">
                <a:tc>
                  <a:txBody>
                    <a:bodyPr/>
                    <a:lstStyle/>
                    <a:p>
                      <a:pPr algn="ctr"/>
                      <a:r>
                        <a:rPr lang="en-CO" dirty="0"/>
                        <a:t>Traductor</a:t>
                      </a:r>
                    </a:p>
                  </a:txBody>
                  <a:tcPr/>
                </a:tc>
                <a:tc>
                  <a:txBody>
                    <a:bodyPr/>
                    <a:lstStyle/>
                    <a:p>
                      <a:pPr algn="ctr"/>
                      <a:r>
                        <a:rPr lang="en-CO" dirty="0"/>
                        <a:t>Instrucción</a:t>
                      </a:r>
                    </a:p>
                  </a:txBody>
                  <a:tcPr/>
                </a:tc>
                <a:extLst>
                  <a:ext uri="{0D108BD9-81ED-4DB2-BD59-A6C34878D82A}">
                    <a16:rowId xmlns:a16="http://schemas.microsoft.com/office/drawing/2014/main" val="1404102436"/>
                  </a:ext>
                </a:extLst>
              </a:tr>
              <a:tr h="370840">
                <a:tc>
                  <a:txBody>
                    <a:bodyPr/>
                    <a:lstStyle/>
                    <a:p>
                      <a:r>
                        <a:rPr lang="en-US" sz="1800" dirty="0">
                          <a:hlinkClick r:id="rId2"/>
                        </a:rPr>
                        <a:t>https://translate.google.com/?sl=de&amp;tl=es&amp;op=translate</a:t>
                      </a:r>
                      <a:r>
                        <a:rPr lang="en-US" sz="1800" dirty="0"/>
                        <a:t> </a:t>
                      </a:r>
                      <a:endParaRPr lang="en-CO" sz="1800" dirty="0"/>
                    </a:p>
                  </a:txBody>
                  <a:tcPr/>
                </a:tc>
                <a:tc>
                  <a:txBody>
                    <a:bodyPr/>
                    <a:lstStyle/>
                    <a:p>
                      <a:r>
                        <a:rPr lang="en-US" sz="1800" dirty="0" err="1"/>
                        <a:t>Nennen</a:t>
                      </a:r>
                      <a:r>
                        <a:rPr lang="en-US" sz="1800" dirty="0"/>
                        <a:t> Sie </a:t>
                      </a:r>
                      <a:r>
                        <a:rPr lang="en-US" sz="1800" dirty="0" err="1"/>
                        <a:t>ein</a:t>
                      </a:r>
                      <a:r>
                        <a:rPr lang="en-US" sz="1800" dirty="0"/>
                        <a:t> rotes </a:t>
                      </a:r>
                      <a:r>
                        <a:rPr lang="en-US" sz="1800" dirty="0" err="1"/>
                        <a:t>Objekt</a:t>
                      </a:r>
                      <a:r>
                        <a:rPr lang="en-US" sz="1800" dirty="0"/>
                        <a:t> </a:t>
                      </a:r>
                      <a:r>
                        <a:rPr lang="en-US" sz="1800" dirty="0" err="1"/>
                        <a:t>im</a:t>
                      </a:r>
                      <a:r>
                        <a:rPr lang="en-US" sz="1800" dirty="0"/>
                        <a:t> Chat.</a:t>
                      </a:r>
                      <a:endParaRPr lang="en-CO" sz="1800" dirty="0"/>
                    </a:p>
                  </a:txBody>
                  <a:tcPr/>
                </a:tc>
                <a:extLst>
                  <a:ext uri="{0D108BD9-81ED-4DB2-BD59-A6C34878D82A}">
                    <a16:rowId xmlns:a16="http://schemas.microsoft.com/office/drawing/2014/main" val="3352932600"/>
                  </a:ext>
                </a:extLst>
              </a:tr>
            </a:tbl>
          </a:graphicData>
        </a:graphic>
      </p:graphicFrame>
      <p:graphicFrame>
        <p:nvGraphicFramePr>
          <p:cNvPr id="7" name="Table 4">
            <a:extLst>
              <a:ext uri="{FF2B5EF4-FFF2-40B4-BE49-F238E27FC236}">
                <a16:creationId xmlns:a16="http://schemas.microsoft.com/office/drawing/2014/main" id="{2C3ABEB6-98BE-EC4E-94E2-92FBCA9E6329}"/>
              </a:ext>
            </a:extLst>
          </p:cNvPr>
          <p:cNvGraphicFramePr>
            <a:graphicFrameLocks noGrp="1"/>
          </p:cNvGraphicFramePr>
          <p:nvPr>
            <p:extLst>
              <p:ext uri="{D42A27DB-BD31-4B8C-83A1-F6EECF244321}">
                <p14:modId xmlns:p14="http://schemas.microsoft.com/office/powerpoint/2010/main" val="2050173129"/>
              </p:ext>
            </p:extLst>
          </p:nvPr>
        </p:nvGraphicFramePr>
        <p:xfrm>
          <a:off x="838200" y="3195151"/>
          <a:ext cx="10515600" cy="741680"/>
        </p:xfrm>
        <a:graphic>
          <a:graphicData uri="http://schemas.openxmlformats.org/drawingml/2006/table">
            <a:tbl>
              <a:tblPr firstRow="1" bandRow="1">
                <a:tableStyleId>{5C22544A-7EE6-4342-B048-85BDC9FD1C3A}</a:tableStyleId>
              </a:tblPr>
              <a:tblGrid>
                <a:gridCol w="5596467">
                  <a:extLst>
                    <a:ext uri="{9D8B030D-6E8A-4147-A177-3AD203B41FA5}">
                      <a16:colId xmlns:a16="http://schemas.microsoft.com/office/drawing/2014/main" val="1219736463"/>
                    </a:ext>
                  </a:extLst>
                </a:gridCol>
                <a:gridCol w="4919133">
                  <a:extLst>
                    <a:ext uri="{9D8B030D-6E8A-4147-A177-3AD203B41FA5}">
                      <a16:colId xmlns:a16="http://schemas.microsoft.com/office/drawing/2014/main" val="211224491"/>
                    </a:ext>
                  </a:extLst>
                </a:gridCol>
              </a:tblGrid>
              <a:tr h="370840">
                <a:tc>
                  <a:txBody>
                    <a:bodyPr/>
                    <a:lstStyle/>
                    <a:p>
                      <a:pPr algn="ctr"/>
                      <a:r>
                        <a:rPr lang="en-CO" dirty="0"/>
                        <a:t>Traductor</a:t>
                      </a:r>
                    </a:p>
                  </a:txBody>
                  <a:tcPr/>
                </a:tc>
                <a:tc>
                  <a:txBody>
                    <a:bodyPr/>
                    <a:lstStyle/>
                    <a:p>
                      <a:pPr algn="ctr"/>
                      <a:r>
                        <a:rPr lang="en-CO" dirty="0"/>
                        <a:t>Instrucción</a:t>
                      </a:r>
                    </a:p>
                  </a:txBody>
                  <a:tcPr/>
                </a:tc>
                <a:extLst>
                  <a:ext uri="{0D108BD9-81ED-4DB2-BD59-A6C34878D82A}">
                    <a16:rowId xmlns:a16="http://schemas.microsoft.com/office/drawing/2014/main" val="1404102436"/>
                  </a:ext>
                </a:extLst>
              </a:tr>
              <a:tr h="370840">
                <a:tc>
                  <a:txBody>
                    <a:bodyPr/>
                    <a:lstStyle/>
                    <a:p>
                      <a:r>
                        <a:rPr lang="en-US" sz="1800" dirty="0">
                          <a:hlinkClick r:id="rId3"/>
                        </a:rPr>
                        <a:t>https://translate.google.com/?sl=ru&amp;tl=es&amp;op=translate</a:t>
                      </a:r>
                      <a:r>
                        <a:rPr lang="en-US" sz="1800" dirty="0"/>
                        <a:t> </a:t>
                      </a:r>
                      <a:endParaRPr lang="en-CO" sz="1800" dirty="0"/>
                    </a:p>
                  </a:txBody>
                  <a:tcPr/>
                </a:tc>
                <a:tc>
                  <a:txBody>
                    <a:bodyPr/>
                    <a:lstStyle/>
                    <a:p>
                      <a:r>
                        <a:rPr lang="az-Cyrl-AZ" sz="1800" dirty="0"/>
                        <a:t>укажите, регулярно ли вы занимаетесь спортом</a:t>
                      </a:r>
                      <a:endParaRPr lang="en-CO" sz="1800" dirty="0"/>
                    </a:p>
                  </a:txBody>
                  <a:tcPr/>
                </a:tc>
                <a:extLst>
                  <a:ext uri="{0D108BD9-81ED-4DB2-BD59-A6C34878D82A}">
                    <a16:rowId xmlns:a16="http://schemas.microsoft.com/office/drawing/2014/main" val="309859537"/>
                  </a:ext>
                </a:extLst>
              </a:tr>
            </a:tbl>
          </a:graphicData>
        </a:graphic>
      </p:graphicFrame>
      <p:graphicFrame>
        <p:nvGraphicFramePr>
          <p:cNvPr id="9" name="Table 4">
            <a:extLst>
              <a:ext uri="{FF2B5EF4-FFF2-40B4-BE49-F238E27FC236}">
                <a16:creationId xmlns:a16="http://schemas.microsoft.com/office/drawing/2014/main" id="{10E56D75-968E-A644-8777-394F6C8D3379}"/>
              </a:ext>
            </a:extLst>
          </p:cNvPr>
          <p:cNvGraphicFramePr>
            <a:graphicFrameLocks noGrp="1"/>
          </p:cNvGraphicFramePr>
          <p:nvPr>
            <p:extLst>
              <p:ext uri="{D42A27DB-BD31-4B8C-83A1-F6EECF244321}">
                <p14:modId xmlns:p14="http://schemas.microsoft.com/office/powerpoint/2010/main" val="3869072289"/>
              </p:ext>
            </p:extLst>
          </p:nvPr>
        </p:nvGraphicFramePr>
        <p:xfrm>
          <a:off x="838201" y="4687690"/>
          <a:ext cx="10515600" cy="741680"/>
        </p:xfrm>
        <a:graphic>
          <a:graphicData uri="http://schemas.openxmlformats.org/drawingml/2006/table">
            <a:tbl>
              <a:tblPr firstRow="1" bandRow="1">
                <a:tableStyleId>{5C22544A-7EE6-4342-B048-85BDC9FD1C3A}</a:tableStyleId>
              </a:tblPr>
              <a:tblGrid>
                <a:gridCol w="5630332">
                  <a:extLst>
                    <a:ext uri="{9D8B030D-6E8A-4147-A177-3AD203B41FA5}">
                      <a16:colId xmlns:a16="http://schemas.microsoft.com/office/drawing/2014/main" val="1219736463"/>
                    </a:ext>
                  </a:extLst>
                </a:gridCol>
                <a:gridCol w="4885268">
                  <a:extLst>
                    <a:ext uri="{9D8B030D-6E8A-4147-A177-3AD203B41FA5}">
                      <a16:colId xmlns:a16="http://schemas.microsoft.com/office/drawing/2014/main" val="211224491"/>
                    </a:ext>
                  </a:extLst>
                </a:gridCol>
              </a:tblGrid>
              <a:tr h="370840">
                <a:tc>
                  <a:txBody>
                    <a:bodyPr/>
                    <a:lstStyle/>
                    <a:p>
                      <a:pPr algn="ctr"/>
                      <a:r>
                        <a:rPr lang="en-CO" dirty="0"/>
                        <a:t>Traductor</a:t>
                      </a:r>
                    </a:p>
                  </a:txBody>
                  <a:tcPr/>
                </a:tc>
                <a:tc>
                  <a:txBody>
                    <a:bodyPr/>
                    <a:lstStyle/>
                    <a:p>
                      <a:pPr algn="ctr"/>
                      <a:r>
                        <a:rPr lang="en-CO" dirty="0"/>
                        <a:t>Instrucción</a:t>
                      </a:r>
                    </a:p>
                  </a:txBody>
                  <a:tcPr/>
                </a:tc>
                <a:extLst>
                  <a:ext uri="{0D108BD9-81ED-4DB2-BD59-A6C34878D82A}">
                    <a16:rowId xmlns:a16="http://schemas.microsoft.com/office/drawing/2014/main" val="1404102436"/>
                  </a:ext>
                </a:extLst>
              </a:tr>
              <a:tr h="370840">
                <a:tc>
                  <a:txBody>
                    <a:bodyPr/>
                    <a:lstStyle/>
                    <a:p>
                      <a:r>
                        <a:rPr lang="en-US" sz="1800" dirty="0">
                          <a:hlinkClick r:id="rId4"/>
                        </a:rPr>
                        <a:t>https://translate.google.com/?sl=haw&amp;tl=es&amp;op=translate</a:t>
                      </a:r>
                      <a:r>
                        <a:rPr lang="en-US" sz="1800" dirty="0"/>
                        <a:t> </a:t>
                      </a:r>
                      <a:endParaRPr lang="en-CO" sz="1800" dirty="0"/>
                    </a:p>
                  </a:txBody>
                  <a:tcPr/>
                </a:tc>
                <a:tc>
                  <a:txBody>
                    <a:bodyPr/>
                    <a:lstStyle/>
                    <a:p>
                      <a:r>
                        <a:rPr lang="en-US" sz="1800" dirty="0"/>
                        <a:t>e </a:t>
                      </a:r>
                      <a:r>
                        <a:rPr lang="en-US" sz="1800" dirty="0" err="1"/>
                        <a:t>hoʻohana</a:t>
                      </a:r>
                      <a:r>
                        <a:rPr lang="en-US" sz="1800" dirty="0"/>
                        <a:t> </a:t>
                      </a:r>
                      <a:r>
                        <a:rPr lang="en-US" sz="1800" dirty="0" err="1"/>
                        <a:t>i</a:t>
                      </a:r>
                      <a:r>
                        <a:rPr lang="en-US" sz="1800" dirty="0"/>
                        <a:t> </a:t>
                      </a:r>
                      <a:r>
                        <a:rPr lang="en-US" sz="1800" dirty="0" err="1"/>
                        <a:t>kahi</a:t>
                      </a:r>
                      <a:r>
                        <a:rPr lang="en-US" sz="1800" dirty="0"/>
                        <a:t> </a:t>
                      </a:r>
                      <a:r>
                        <a:rPr lang="en-US" sz="1800" dirty="0" err="1"/>
                        <a:t>kānana</a:t>
                      </a:r>
                      <a:r>
                        <a:rPr lang="en-US" sz="1800" dirty="0"/>
                        <a:t> zoom</a:t>
                      </a:r>
                      <a:endParaRPr lang="en-CO" sz="1800" dirty="0"/>
                    </a:p>
                  </a:txBody>
                  <a:tcPr/>
                </a:tc>
                <a:extLst>
                  <a:ext uri="{0D108BD9-81ED-4DB2-BD59-A6C34878D82A}">
                    <a16:rowId xmlns:a16="http://schemas.microsoft.com/office/drawing/2014/main" val="1111304103"/>
                  </a:ext>
                </a:extLst>
              </a:tr>
            </a:tbl>
          </a:graphicData>
        </a:graphic>
      </p:graphicFrame>
    </p:spTree>
    <p:extLst>
      <p:ext uri="{BB962C8B-B14F-4D97-AF65-F5344CB8AC3E}">
        <p14:creationId xmlns:p14="http://schemas.microsoft.com/office/powerpoint/2010/main" val="324042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BFCC-BDC2-A641-9F4D-14C8F87E7A0E}"/>
              </a:ext>
            </a:extLst>
          </p:cNvPr>
          <p:cNvSpPr>
            <a:spLocks noGrp="1"/>
          </p:cNvSpPr>
          <p:nvPr>
            <p:ph type="title"/>
          </p:nvPr>
        </p:nvSpPr>
        <p:spPr/>
        <p:txBody>
          <a:bodyPr/>
          <a:lstStyle/>
          <a:p>
            <a:r>
              <a:rPr lang="en-CO" dirty="0"/>
              <a:t>Compilados o interpretados</a:t>
            </a:r>
          </a:p>
        </p:txBody>
      </p:sp>
      <p:sp>
        <p:nvSpPr>
          <p:cNvPr id="3" name="Content Placeholder 2">
            <a:extLst>
              <a:ext uri="{FF2B5EF4-FFF2-40B4-BE49-F238E27FC236}">
                <a16:creationId xmlns:a16="http://schemas.microsoft.com/office/drawing/2014/main" id="{2EC38A4C-B1DB-4E4B-8160-E6DBC6C9A7B1}"/>
              </a:ext>
            </a:extLst>
          </p:cNvPr>
          <p:cNvSpPr>
            <a:spLocks noGrp="1"/>
          </p:cNvSpPr>
          <p:nvPr>
            <p:ph idx="1"/>
          </p:nvPr>
        </p:nvSpPr>
        <p:spPr/>
        <p:txBody>
          <a:bodyPr>
            <a:normAutofit fontScale="92500" lnSpcReduction="10000"/>
          </a:bodyPr>
          <a:lstStyle/>
          <a:p>
            <a:pPr>
              <a:lnSpc>
                <a:spcPct val="150000"/>
              </a:lnSpc>
            </a:pPr>
            <a:r>
              <a:rPr lang="en-CO" dirty="0"/>
              <a:t>Si hay que pedirle a un traductor que le traduzca el código al computador, </a:t>
            </a:r>
            <a:r>
              <a:rPr lang="en-CO" b="1" dirty="0"/>
              <a:t>es compilado</a:t>
            </a:r>
            <a:r>
              <a:rPr lang="en-CO" dirty="0"/>
              <a:t>.</a:t>
            </a:r>
          </a:p>
          <a:p>
            <a:pPr lvl="1">
              <a:lnSpc>
                <a:spcPct val="150000"/>
              </a:lnSpc>
            </a:pPr>
            <a:r>
              <a:rPr lang="en-CO"/>
              <a:t>El </a:t>
            </a:r>
            <a:r>
              <a:rPr lang="es-ES" dirty="0"/>
              <a:t>botón</a:t>
            </a:r>
            <a:r>
              <a:rPr lang="en-CO"/>
              <a:t> </a:t>
            </a:r>
            <a:r>
              <a:rPr lang="en-CO" dirty="0"/>
              <a:t>de “Correr” vs “Compilar” y luego sí “Correr”</a:t>
            </a:r>
          </a:p>
          <a:p>
            <a:pPr>
              <a:lnSpc>
                <a:spcPct val="150000"/>
              </a:lnSpc>
            </a:pPr>
            <a:r>
              <a:rPr lang="en-CO" dirty="0"/>
              <a:t>A veces ustedes van a tener que dar esa instrucción explícitamente: </a:t>
            </a:r>
            <a:r>
              <a:rPr lang="en-CO" u="sng" dirty="0"/>
              <a:t>ahora compila</a:t>
            </a:r>
            <a:r>
              <a:rPr lang="en-CO" dirty="0"/>
              <a:t>.</a:t>
            </a:r>
          </a:p>
          <a:p>
            <a:pPr>
              <a:lnSpc>
                <a:spcPct val="150000"/>
              </a:lnSpc>
            </a:pPr>
            <a:r>
              <a:rPr lang="en-CO" b="1" dirty="0"/>
              <a:t>En datos casi no se requiere esto… </a:t>
            </a:r>
            <a:r>
              <a:rPr lang="en-CO" dirty="0"/>
              <a:t>Suele pasar tras bambalinas, o no ocurre, son lenguajes </a:t>
            </a:r>
            <a:r>
              <a:rPr lang="en-CO" b="1" dirty="0"/>
              <a:t>interpretados</a:t>
            </a:r>
            <a:r>
              <a:rPr lang="en-CO" dirty="0"/>
              <a:t>.</a:t>
            </a:r>
          </a:p>
          <a:p>
            <a:pPr>
              <a:lnSpc>
                <a:spcPct val="150000"/>
              </a:lnSpc>
            </a:pPr>
            <a:endParaRPr lang="en-CO" dirty="0"/>
          </a:p>
        </p:txBody>
      </p:sp>
    </p:spTree>
    <p:extLst>
      <p:ext uri="{BB962C8B-B14F-4D97-AF65-F5344CB8AC3E}">
        <p14:creationId xmlns:p14="http://schemas.microsoft.com/office/powerpoint/2010/main" val="337545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3B3D-9087-6146-A6A2-5512D5A897CE}"/>
              </a:ext>
            </a:extLst>
          </p:cNvPr>
          <p:cNvSpPr>
            <a:spLocks noGrp="1"/>
          </p:cNvSpPr>
          <p:nvPr>
            <p:ph type="title"/>
          </p:nvPr>
        </p:nvSpPr>
        <p:spPr/>
        <p:txBody>
          <a:bodyPr/>
          <a:lstStyle/>
          <a:p>
            <a:r>
              <a:rPr lang="en-CO" dirty="0"/>
              <a:t>Diferencia 2 entre lenguajes</a:t>
            </a:r>
          </a:p>
        </p:txBody>
      </p:sp>
      <p:sp>
        <p:nvSpPr>
          <p:cNvPr id="3" name="Content Placeholder 2">
            <a:extLst>
              <a:ext uri="{FF2B5EF4-FFF2-40B4-BE49-F238E27FC236}">
                <a16:creationId xmlns:a16="http://schemas.microsoft.com/office/drawing/2014/main" id="{04C54568-E9CC-8D4A-A015-4D82584372EB}"/>
              </a:ext>
            </a:extLst>
          </p:cNvPr>
          <p:cNvSpPr>
            <a:spLocks noGrp="1"/>
          </p:cNvSpPr>
          <p:nvPr>
            <p:ph idx="1"/>
          </p:nvPr>
        </p:nvSpPr>
        <p:spPr/>
        <p:txBody>
          <a:bodyPr>
            <a:normAutofit/>
          </a:bodyPr>
          <a:lstStyle/>
          <a:p>
            <a:pPr>
              <a:lnSpc>
                <a:spcPct val="150000"/>
              </a:lnSpc>
              <a:buFont typeface="Wingdings" pitchFamily="2" charset="2"/>
              <a:buChar char="ü"/>
            </a:pPr>
            <a:r>
              <a:rPr lang="es-ES" dirty="0"/>
              <a:t>¿Cuáles son los pasos para hacer cereal?</a:t>
            </a:r>
          </a:p>
          <a:p>
            <a:pPr>
              <a:lnSpc>
                <a:spcPct val="150000"/>
              </a:lnSpc>
              <a:buFont typeface="Wingdings" pitchFamily="2" charset="2"/>
              <a:buChar char="ü"/>
            </a:pPr>
            <a:endParaRPr lang="es-ES" dirty="0"/>
          </a:p>
          <a:p>
            <a:pPr>
              <a:lnSpc>
                <a:spcPct val="150000"/>
              </a:lnSpc>
              <a:buFont typeface="Wingdings" pitchFamily="2" charset="2"/>
              <a:buChar char="ü"/>
            </a:pPr>
            <a:r>
              <a:rPr lang="es-ES" dirty="0"/>
              <a:t>¿Cuáles son los pasos para vestirse?</a:t>
            </a:r>
          </a:p>
          <a:p>
            <a:pPr>
              <a:lnSpc>
                <a:spcPct val="150000"/>
              </a:lnSpc>
              <a:buFont typeface="Wingdings" pitchFamily="2" charset="2"/>
              <a:buChar char="ü"/>
            </a:pPr>
            <a:endParaRPr lang="es-ES" dirty="0"/>
          </a:p>
          <a:p>
            <a:pPr>
              <a:lnSpc>
                <a:spcPct val="150000"/>
              </a:lnSpc>
              <a:buFont typeface="Wingdings" pitchFamily="2" charset="2"/>
              <a:buChar char="ü"/>
            </a:pPr>
            <a:r>
              <a:rPr lang="es-ES" dirty="0"/>
              <a:t>¿Cuáles son los pasos para hacer pasta?</a:t>
            </a:r>
          </a:p>
        </p:txBody>
      </p:sp>
    </p:spTree>
    <p:extLst>
      <p:ext uri="{BB962C8B-B14F-4D97-AF65-F5344CB8AC3E}">
        <p14:creationId xmlns:p14="http://schemas.microsoft.com/office/powerpoint/2010/main" val="267435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E0747-708F-544C-87C0-93CAF7A0F083}"/>
              </a:ext>
            </a:extLst>
          </p:cNvPr>
          <p:cNvSpPr>
            <a:spLocks noGrp="1"/>
          </p:cNvSpPr>
          <p:nvPr>
            <p:ph type="title"/>
          </p:nvPr>
        </p:nvSpPr>
        <p:spPr/>
        <p:txBody>
          <a:bodyPr/>
          <a:lstStyle/>
          <a:p>
            <a:r>
              <a:rPr lang="en-CO" dirty="0"/>
              <a:t>Typing</a:t>
            </a:r>
          </a:p>
        </p:txBody>
      </p:sp>
      <p:sp>
        <p:nvSpPr>
          <p:cNvPr id="3" name="Content Placeholder 2">
            <a:extLst>
              <a:ext uri="{FF2B5EF4-FFF2-40B4-BE49-F238E27FC236}">
                <a16:creationId xmlns:a16="http://schemas.microsoft.com/office/drawing/2014/main" id="{3F7EA2FB-537C-0C4D-8CB9-3F464DD52E2A}"/>
              </a:ext>
            </a:extLst>
          </p:cNvPr>
          <p:cNvSpPr>
            <a:spLocks noGrp="1"/>
          </p:cNvSpPr>
          <p:nvPr>
            <p:ph idx="1"/>
          </p:nvPr>
        </p:nvSpPr>
        <p:spPr/>
        <p:txBody>
          <a:bodyPr>
            <a:normAutofit fontScale="92500" lnSpcReduction="10000"/>
          </a:bodyPr>
          <a:lstStyle/>
          <a:p>
            <a:pPr>
              <a:lnSpc>
                <a:spcPct val="150000"/>
              </a:lnSpc>
            </a:pPr>
            <a:r>
              <a:rPr lang="en-CO" dirty="0"/>
              <a:t>Hay nombres técnicos para cada tipo de </a:t>
            </a:r>
            <a:r>
              <a:rPr lang="en-CO" b="1" dirty="0"/>
              <a:t>typing</a:t>
            </a:r>
            <a:r>
              <a:rPr lang="en-CO" dirty="0"/>
              <a:t>, pero la idea es: qué tan explícito hay que ser para que el lenguaje entienda.</a:t>
            </a:r>
          </a:p>
          <a:p>
            <a:pPr>
              <a:lnSpc>
                <a:spcPct val="150000"/>
              </a:lnSpc>
            </a:pPr>
            <a:r>
              <a:rPr lang="en-CO" dirty="0"/>
              <a:t>¿Hay que decirle exactamente el tipo de elemento que estoy usando? O lo va a intentar de todas formas.</a:t>
            </a:r>
          </a:p>
          <a:p>
            <a:pPr>
              <a:lnSpc>
                <a:spcPct val="150000"/>
              </a:lnSpc>
            </a:pPr>
            <a:r>
              <a:rPr lang="en-CO" dirty="0"/>
              <a:t>Cuando usamos números vs letras.</a:t>
            </a:r>
          </a:p>
          <a:p>
            <a:pPr>
              <a:lnSpc>
                <a:spcPct val="150000"/>
              </a:lnSpc>
            </a:pPr>
            <a:r>
              <a:rPr lang="en-CO" b="1" dirty="0"/>
              <a:t>Es probable que de esto sí vayan a tener que ser conscientes según el lenguaje que utilicen.</a:t>
            </a:r>
          </a:p>
        </p:txBody>
      </p:sp>
    </p:spTree>
    <p:extLst>
      <p:ext uri="{BB962C8B-B14F-4D97-AF65-F5344CB8AC3E}">
        <p14:creationId xmlns:p14="http://schemas.microsoft.com/office/powerpoint/2010/main" val="221473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554D-FE94-184B-8851-0928F1B1C8E6}"/>
              </a:ext>
            </a:extLst>
          </p:cNvPr>
          <p:cNvSpPr>
            <a:spLocks noGrp="1"/>
          </p:cNvSpPr>
          <p:nvPr>
            <p:ph type="title"/>
          </p:nvPr>
        </p:nvSpPr>
        <p:spPr/>
        <p:txBody>
          <a:bodyPr/>
          <a:lstStyle/>
          <a:p>
            <a:r>
              <a:rPr lang="en-CO" dirty="0"/>
              <a:t>Diferencia 3 entre lenguajes</a:t>
            </a:r>
          </a:p>
        </p:txBody>
      </p:sp>
      <p:sp>
        <p:nvSpPr>
          <p:cNvPr id="3" name="Content Placeholder 2">
            <a:extLst>
              <a:ext uri="{FF2B5EF4-FFF2-40B4-BE49-F238E27FC236}">
                <a16:creationId xmlns:a16="http://schemas.microsoft.com/office/drawing/2014/main" id="{1E219A8A-D690-3F4F-A39C-3E2B33A43542}"/>
              </a:ext>
            </a:extLst>
          </p:cNvPr>
          <p:cNvSpPr>
            <a:spLocks noGrp="1"/>
          </p:cNvSpPr>
          <p:nvPr>
            <p:ph idx="1"/>
          </p:nvPr>
        </p:nvSpPr>
        <p:spPr>
          <a:xfrm>
            <a:off x="838200" y="1825625"/>
            <a:ext cx="10515600" cy="2069042"/>
          </a:xfrm>
        </p:spPr>
        <p:txBody>
          <a:bodyPr>
            <a:normAutofit/>
          </a:bodyPr>
          <a:lstStyle/>
          <a:p>
            <a:pPr marL="0" indent="0">
              <a:lnSpc>
                <a:spcPct val="150000"/>
              </a:lnSpc>
              <a:buNone/>
            </a:pPr>
            <a:r>
              <a:rPr lang="en-CO"/>
              <a:t>F</a:t>
            </a:r>
            <a:r>
              <a:rPr lang="es-ES" dirty="0" err="1"/>
              <a:t>orma</a:t>
            </a:r>
            <a:r>
              <a:rPr lang="en-CO"/>
              <a:t> </a:t>
            </a:r>
            <a:r>
              <a:rPr lang="en-CO" dirty="0"/>
              <a:t>1:</a:t>
            </a:r>
          </a:p>
          <a:p>
            <a:pPr marL="0" indent="0">
              <a:lnSpc>
                <a:spcPct val="150000"/>
              </a:lnSpc>
              <a:buNone/>
            </a:pPr>
            <a:r>
              <a:rPr lang="en-CO" sz="2400" dirty="0"/>
              <a:t>Les voy a dar géneros de música. En la tabla busquen el artista elegido y por chat pongan el nombre de una canción </a:t>
            </a:r>
            <a:r>
              <a:rPr lang="en-CO" sz="2400"/>
              <a:t>que conozcan</a:t>
            </a:r>
            <a:r>
              <a:rPr lang="es-ES" sz="2400" dirty="0"/>
              <a:t>.</a:t>
            </a:r>
            <a:endParaRPr lang="en-CO" sz="2400" dirty="0"/>
          </a:p>
        </p:txBody>
      </p:sp>
      <p:graphicFrame>
        <p:nvGraphicFramePr>
          <p:cNvPr id="4" name="Table 4">
            <a:extLst>
              <a:ext uri="{FF2B5EF4-FFF2-40B4-BE49-F238E27FC236}">
                <a16:creationId xmlns:a16="http://schemas.microsoft.com/office/drawing/2014/main" id="{016B6E06-B3A8-B041-93D7-06793359E4CE}"/>
              </a:ext>
            </a:extLst>
          </p:cNvPr>
          <p:cNvGraphicFramePr>
            <a:graphicFrameLocks noGrp="1"/>
          </p:cNvGraphicFramePr>
          <p:nvPr>
            <p:extLst>
              <p:ext uri="{D42A27DB-BD31-4B8C-83A1-F6EECF244321}">
                <p14:modId xmlns:p14="http://schemas.microsoft.com/office/powerpoint/2010/main" val="1927136129"/>
              </p:ext>
            </p:extLst>
          </p:nvPr>
        </p:nvGraphicFramePr>
        <p:xfrm>
          <a:off x="3580035" y="4242839"/>
          <a:ext cx="5462366" cy="370840"/>
        </p:xfrm>
        <a:graphic>
          <a:graphicData uri="http://schemas.openxmlformats.org/drawingml/2006/table">
            <a:tbl>
              <a:tblPr firstRow="1" bandRow="1">
                <a:tableStyleId>{5C22544A-7EE6-4342-B048-85BDC9FD1C3A}</a:tableStyleId>
              </a:tblPr>
              <a:tblGrid>
                <a:gridCol w="2731183">
                  <a:extLst>
                    <a:ext uri="{9D8B030D-6E8A-4147-A177-3AD203B41FA5}">
                      <a16:colId xmlns:a16="http://schemas.microsoft.com/office/drawing/2014/main" val="1496003049"/>
                    </a:ext>
                  </a:extLst>
                </a:gridCol>
                <a:gridCol w="2731183">
                  <a:extLst>
                    <a:ext uri="{9D8B030D-6E8A-4147-A177-3AD203B41FA5}">
                      <a16:colId xmlns:a16="http://schemas.microsoft.com/office/drawing/2014/main" val="2597557555"/>
                    </a:ext>
                  </a:extLst>
                </a:gridCol>
              </a:tblGrid>
              <a:tr h="370840">
                <a:tc>
                  <a:txBody>
                    <a:bodyPr/>
                    <a:lstStyle/>
                    <a:p>
                      <a:r>
                        <a:rPr lang="en-CO" dirty="0"/>
                        <a:t>Género</a:t>
                      </a:r>
                    </a:p>
                  </a:txBody>
                  <a:tcPr/>
                </a:tc>
                <a:tc>
                  <a:txBody>
                    <a:bodyPr/>
                    <a:lstStyle/>
                    <a:p>
                      <a:r>
                        <a:rPr lang="en-CO" dirty="0"/>
                        <a:t>Artista</a:t>
                      </a:r>
                    </a:p>
                  </a:txBody>
                  <a:tcPr/>
                </a:tc>
                <a:extLst>
                  <a:ext uri="{0D108BD9-81ED-4DB2-BD59-A6C34878D82A}">
                    <a16:rowId xmlns:a16="http://schemas.microsoft.com/office/drawing/2014/main" val="2477460913"/>
                  </a:ext>
                </a:extLst>
              </a:tr>
            </a:tbl>
          </a:graphicData>
        </a:graphic>
      </p:graphicFrame>
      <p:graphicFrame>
        <p:nvGraphicFramePr>
          <p:cNvPr id="5" name="Table 4">
            <a:extLst>
              <a:ext uri="{FF2B5EF4-FFF2-40B4-BE49-F238E27FC236}">
                <a16:creationId xmlns:a16="http://schemas.microsoft.com/office/drawing/2014/main" id="{1E2A5D2E-61AA-5C48-9081-B38E00C78426}"/>
              </a:ext>
            </a:extLst>
          </p:cNvPr>
          <p:cNvGraphicFramePr>
            <a:graphicFrameLocks noGrp="1"/>
          </p:cNvGraphicFramePr>
          <p:nvPr>
            <p:extLst>
              <p:ext uri="{D42A27DB-BD31-4B8C-83A1-F6EECF244321}">
                <p14:modId xmlns:p14="http://schemas.microsoft.com/office/powerpoint/2010/main" val="3738167250"/>
              </p:ext>
            </p:extLst>
          </p:nvPr>
        </p:nvGraphicFramePr>
        <p:xfrm>
          <a:off x="3580035" y="4690556"/>
          <a:ext cx="5462366" cy="370840"/>
        </p:xfrm>
        <a:graphic>
          <a:graphicData uri="http://schemas.openxmlformats.org/drawingml/2006/table">
            <a:tbl>
              <a:tblPr firstRow="1" bandRow="1">
                <a:tableStyleId>{5C22544A-7EE6-4342-B048-85BDC9FD1C3A}</a:tableStyleId>
              </a:tblPr>
              <a:tblGrid>
                <a:gridCol w="2731183">
                  <a:extLst>
                    <a:ext uri="{9D8B030D-6E8A-4147-A177-3AD203B41FA5}">
                      <a16:colId xmlns:a16="http://schemas.microsoft.com/office/drawing/2014/main" val="1496003049"/>
                    </a:ext>
                  </a:extLst>
                </a:gridCol>
                <a:gridCol w="2731183">
                  <a:extLst>
                    <a:ext uri="{9D8B030D-6E8A-4147-A177-3AD203B41FA5}">
                      <a16:colId xmlns:a16="http://schemas.microsoft.com/office/drawing/2014/main" val="2597557555"/>
                    </a:ext>
                  </a:extLst>
                </a:gridCol>
              </a:tblGrid>
              <a:tr h="370840">
                <a:tc>
                  <a:txBody>
                    <a:bodyPr/>
                    <a:lstStyle/>
                    <a:p>
                      <a:r>
                        <a:rPr lang="en-CO" dirty="0"/>
                        <a:t>Salsa</a:t>
                      </a:r>
                    </a:p>
                  </a:txBody>
                  <a:tcPr/>
                </a:tc>
                <a:tc>
                  <a:txBody>
                    <a:bodyPr/>
                    <a:lstStyle/>
                    <a:p>
                      <a:r>
                        <a:rPr lang="en-CO" dirty="0"/>
                        <a:t>Richie Ray Y Bobby Cruz</a:t>
                      </a:r>
                    </a:p>
                  </a:txBody>
                  <a:tcPr/>
                </a:tc>
                <a:extLst>
                  <a:ext uri="{0D108BD9-81ED-4DB2-BD59-A6C34878D82A}">
                    <a16:rowId xmlns:a16="http://schemas.microsoft.com/office/drawing/2014/main" val="2318442259"/>
                  </a:ext>
                </a:extLst>
              </a:tr>
            </a:tbl>
          </a:graphicData>
        </a:graphic>
      </p:graphicFrame>
      <p:graphicFrame>
        <p:nvGraphicFramePr>
          <p:cNvPr id="6" name="Table 5">
            <a:extLst>
              <a:ext uri="{FF2B5EF4-FFF2-40B4-BE49-F238E27FC236}">
                <a16:creationId xmlns:a16="http://schemas.microsoft.com/office/drawing/2014/main" id="{1D05A2CA-1D3F-294E-B58D-193BAF36FF86}"/>
              </a:ext>
            </a:extLst>
          </p:cNvPr>
          <p:cNvGraphicFramePr>
            <a:graphicFrameLocks noGrp="1"/>
          </p:cNvGraphicFramePr>
          <p:nvPr>
            <p:extLst>
              <p:ext uri="{D42A27DB-BD31-4B8C-83A1-F6EECF244321}">
                <p14:modId xmlns:p14="http://schemas.microsoft.com/office/powerpoint/2010/main" val="3333786536"/>
              </p:ext>
            </p:extLst>
          </p:nvPr>
        </p:nvGraphicFramePr>
        <p:xfrm>
          <a:off x="3580035" y="5138273"/>
          <a:ext cx="5462366" cy="370840"/>
        </p:xfrm>
        <a:graphic>
          <a:graphicData uri="http://schemas.openxmlformats.org/drawingml/2006/table">
            <a:tbl>
              <a:tblPr firstRow="1" bandRow="1">
                <a:tableStyleId>{5C22544A-7EE6-4342-B048-85BDC9FD1C3A}</a:tableStyleId>
              </a:tblPr>
              <a:tblGrid>
                <a:gridCol w="2731183">
                  <a:extLst>
                    <a:ext uri="{9D8B030D-6E8A-4147-A177-3AD203B41FA5}">
                      <a16:colId xmlns:a16="http://schemas.microsoft.com/office/drawing/2014/main" val="1496003049"/>
                    </a:ext>
                  </a:extLst>
                </a:gridCol>
                <a:gridCol w="2731183">
                  <a:extLst>
                    <a:ext uri="{9D8B030D-6E8A-4147-A177-3AD203B41FA5}">
                      <a16:colId xmlns:a16="http://schemas.microsoft.com/office/drawing/2014/main" val="2597557555"/>
                    </a:ext>
                  </a:extLst>
                </a:gridCol>
              </a:tblGrid>
              <a:tr h="370840">
                <a:tc>
                  <a:txBody>
                    <a:bodyPr/>
                    <a:lstStyle/>
                    <a:p>
                      <a:r>
                        <a:rPr lang="en-CO" dirty="0"/>
                        <a:t>Cumbia</a:t>
                      </a:r>
                    </a:p>
                  </a:txBody>
                  <a:tcPr/>
                </a:tc>
                <a:tc>
                  <a:txBody>
                    <a:bodyPr/>
                    <a:lstStyle/>
                    <a:p>
                      <a:r>
                        <a:rPr lang="en-CO" dirty="0"/>
                        <a:t>Bomba estéreo</a:t>
                      </a:r>
                    </a:p>
                  </a:txBody>
                  <a:tcPr/>
                </a:tc>
                <a:extLst>
                  <a:ext uri="{0D108BD9-81ED-4DB2-BD59-A6C34878D82A}">
                    <a16:rowId xmlns:a16="http://schemas.microsoft.com/office/drawing/2014/main" val="3083179424"/>
                  </a:ext>
                </a:extLst>
              </a:tr>
            </a:tbl>
          </a:graphicData>
        </a:graphic>
      </p:graphicFrame>
      <p:graphicFrame>
        <p:nvGraphicFramePr>
          <p:cNvPr id="7" name="Table 6">
            <a:extLst>
              <a:ext uri="{FF2B5EF4-FFF2-40B4-BE49-F238E27FC236}">
                <a16:creationId xmlns:a16="http://schemas.microsoft.com/office/drawing/2014/main" id="{6601F8F0-F9C8-3341-92F8-0A6A9333ADB2}"/>
              </a:ext>
            </a:extLst>
          </p:cNvPr>
          <p:cNvGraphicFramePr>
            <a:graphicFrameLocks noGrp="1"/>
          </p:cNvGraphicFramePr>
          <p:nvPr>
            <p:extLst>
              <p:ext uri="{D42A27DB-BD31-4B8C-83A1-F6EECF244321}">
                <p14:modId xmlns:p14="http://schemas.microsoft.com/office/powerpoint/2010/main" val="3567084025"/>
              </p:ext>
            </p:extLst>
          </p:nvPr>
        </p:nvGraphicFramePr>
        <p:xfrm>
          <a:off x="3580035" y="5585990"/>
          <a:ext cx="5462366" cy="370840"/>
        </p:xfrm>
        <a:graphic>
          <a:graphicData uri="http://schemas.openxmlformats.org/drawingml/2006/table">
            <a:tbl>
              <a:tblPr firstRow="1" bandRow="1">
                <a:tableStyleId>{5C22544A-7EE6-4342-B048-85BDC9FD1C3A}</a:tableStyleId>
              </a:tblPr>
              <a:tblGrid>
                <a:gridCol w="2731183">
                  <a:extLst>
                    <a:ext uri="{9D8B030D-6E8A-4147-A177-3AD203B41FA5}">
                      <a16:colId xmlns:a16="http://schemas.microsoft.com/office/drawing/2014/main" val="1496003049"/>
                    </a:ext>
                  </a:extLst>
                </a:gridCol>
                <a:gridCol w="2731183">
                  <a:extLst>
                    <a:ext uri="{9D8B030D-6E8A-4147-A177-3AD203B41FA5}">
                      <a16:colId xmlns:a16="http://schemas.microsoft.com/office/drawing/2014/main" val="2597557555"/>
                    </a:ext>
                  </a:extLst>
                </a:gridCol>
              </a:tblGrid>
              <a:tr h="370840">
                <a:tc>
                  <a:txBody>
                    <a:bodyPr/>
                    <a:lstStyle/>
                    <a:p>
                      <a:r>
                        <a:rPr lang="en-CO" dirty="0"/>
                        <a:t>Jazz</a:t>
                      </a:r>
                    </a:p>
                  </a:txBody>
                  <a:tcPr/>
                </a:tc>
                <a:tc>
                  <a:txBody>
                    <a:bodyPr/>
                    <a:lstStyle/>
                    <a:p>
                      <a:r>
                        <a:rPr lang="en-CO" dirty="0"/>
                        <a:t>Louis Armstrong</a:t>
                      </a:r>
                    </a:p>
                  </a:txBody>
                  <a:tcPr/>
                </a:tc>
                <a:extLst>
                  <a:ext uri="{0D108BD9-81ED-4DB2-BD59-A6C34878D82A}">
                    <a16:rowId xmlns:a16="http://schemas.microsoft.com/office/drawing/2014/main" val="2136106985"/>
                  </a:ext>
                </a:extLst>
              </a:tr>
            </a:tbl>
          </a:graphicData>
        </a:graphic>
      </p:graphicFrame>
    </p:spTree>
    <p:extLst>
      <p:ext uri="{BB962C8B-B14F-4D97-AF65-F5344CB8AC3E}">
        <p14:creationId xmlns:p14="http://schemas.microsoft.com/office/powerpoint/2010/main" val="7511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A239-1C80-2E45-85E6-9EA03670B072}"/>
              </a:ext>
            </a:extLst>
          </p:cNvPr>
          <p:cNvSpPr>
            <a:spLocks noGrp="1"/>
          </p:cNvSpPr>
          <p:nvPr>
            <p:ph type="title"/>
          </p:nvPr>
        </p:nvSpPr>
        <p:spPr/>
        <p:txBody>
          <a:bodyPr/>
          <a:lstStyle/>
          <a:p>
            <a:r>
              <a:rPr lang="en-CO" dirty="0"/>
              <a:t>El mapa de ruta</a:t>
            </a:r>
          </a:p>
        </p:txBody>
      </p:sp>
      <p:sp>
        <p:nvSpPr>
          <p:cNvPr id="3" name="Content Placeholder 2">
            <a:extLst>
              <a:ext uri="{FF2B5EF4-FFF2-40B4-BE49-F238E27FC236}">
                <a16:creationId xmlns:a16="http://schemas.microsoft.com/office/drawing/2014/main" id="{A88FCF19-FA38-ED4D-8F89-12BF9E8AA74C}"/>
              </a:ext>
            </a:extLst>
          </p:cNvPr>
          <p:cNvSpPr>
            <a:spLocks noGrp="1"/>
          </p:cNvSpPr>
          <p:nvPr>
            <p:ph idx="1"/>
          </p:nvPr>
        </p:nvSpPr>
        <p:spPr/>
        <p:txBody>
          <a:bodyPr vert="horz" lIns="91440" tIns="45720" rIns="91440" bIns="45720" rtlCol="0" anchor="t">
            <a:normAutofit fontScale="92500"/>
          </a:bodyPr>
          <a:lstStyle/>
          <a:p>
            <a:pPr marL="0" indent="0">
              <a:lnSpc>
                <a:spcPct val="170000"/>
              </a:lnSpc>
              <a:buNone/>
            </a:pPr>
            <a:r>
              <a:rPr lang="es-ES_tradnl" sz="2400" b="1" dirty="0"/>
              <a:t>a. Módulo 1:</a:t>
            </a:r>
            <a:r>
              <a:rPr lang="es-ES_tradnl" sz="2400" dirty="0"/>
              <a:t> Entendiendo los lenguajes de programación (LP) (2 horas). ¿Qué son los LP?, ¿Cuál es la historia de los LP?, ¿Qué tipos de LP existen?, ¿Por qué los LP son tan importantes en la actualidad? ¿Qué es un algoritmo? </a:t>
            </a:r>
            <a:br>
              <a:rPr lang="es-ES_tradnl" sz="2400" dirty="0"/>
            </a:br>
            <a:br>
              <a:rPr lang="es-ES_tradnl" sz="2400" b="1" dirty="0"/>
            </a:br>
            <a:r>
              <a:rPr lang="es-ES_tradnl" sz="2400" b="1" dirty="0"/>
              <a:t>b. Módulo 2:</a:t>
            </a:r>
            <a:r>
              <a:rPr lang="es-ES_tradnl" sz="2400" dirty="0"/>
              <a:t> Lenguajes de programación para en el análisis de datos (2 horas). ¿Cuáles son los principales LP usados para el análisis de datos?, ¿Cuáles son sus ventajas y desventajas?, ¿Cuál es el mejor LP para cada necesidad?, ¿Qué son los scripts o bitácoras?</a:t>
            </a:r>
          </a:p>
        </p:txBody>
      </p:sp>
    </p:spTree>
    <p:extLst>
      <p:ext uri="{BB962C8B-B14F-4D97-AF65-F5344CB8AC3E}">
        <p14:creationId xmlns:p14="http://schemas.microsoft.com/office/powerpoint/2010/main" val="164600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554D-FE94-184B-8851-0928F1B1C8E6}"/>
              </a:ext>
            </a:extLst>
          </p:cNvPr>
          <p:cNvSpPr>
            <a:spLocks noGrp="1"/>
          </p:cNvSpPr>
          <p:nvPr>
            <p:ph type="title"/>
          </p:nvPr>
        </p:nvSpPr>
        <p:spPr/>
        <p:txBody>
          <a:bodyPr/>
          <a:lstStyle/>
          <a:p>
            <a:r>
              <a:rPr lang="en-CO" dirty="0"/>
              <a:t>Diferencia 3 entre lenguajes</a:t>
            </a:r>
          </a:p>
        </p:txBody>
      </p:sp>
      <p:sp>
        <p:nvSpPr>
          <p:cNvPr id="3" name="Content Placeholder 2">
            <a:extLst>
              <a:ext uri="{FF2B5EF4-FFF2-40B4-BE49-F238E27FC236}">
                <a16:creationId xmlns:a16="http://schemas.microsoft.com/office/drawing/2014/main" id="{1E219A8A-D690-3F4F-A39C-3E2B33A43542}"/>
              </a:ext>
            </a:extLst>
          </p:cNvPr>
          <p:cNvSpPr>
            <a:spLocks noGrp="1"/>
          </p:cNvSpPr>
          <p:nvPr>
            <p:ph idx="1"/>
          </p:nvPr>
        </p:nvSpPr>
        <p:spPr>
          <a:xfrm>
            <a:off x="838200" y="1825625"/>
            <a:ext cx="10795000" cy="4351338"/>
          </a:xfrm>
        </p:spPr>
        <p:txBody>
          <a:bodyPr>
            <a:normAutofit/>
          </a:bodyPr>
          <a:lstStyle/>
          <a:p>
            <a:pPr marL="0" indent="0">
              <a:lnSpc>
                <a:spcPct val="150000"/>
              </a:lnSpc>
              <a:buNone/>
            </a:pPr>
            <a:r>
              <a:rPr lang="en-CO"/>
              <a:t>F</a:t>
            </a:r>
            <a:r>
              <a:rPr lang="es-ES" dirty="0" err="1"/>
              <a:t>orma</a:t>
            </a:r>
            <a:r>
              <a:rPr lang="en-CO"/>
              <a:t> </a:t>
            </a:r>
            <a:r>
              <a:rPr lang="en-CO" dirty="0"/>
              <a:t>2:</a:t>
            </a:r>
          </a:p>
          <a:p>
            <a:pPr marL="0" indent="0">
              <a:lnSpc>
                <a:spcPct val="150000"/>
              </a:lnSpc>
              <a:buNone/>
            </a:pPr>
            <a:r>
              <a:rPr lang="es-ES" dirty="0"/>
              <a:t>Pregunten a su pareja cual es la película favorita e indíquelo en el chat público así</a:t>
            </a:r>
            <a:r>
              <a:rPr lang="en-CO"/>
              <a:t>:</a:t>
            </a:r>
            <a:endParaRPr lang="en-CO" dirty="0"/>
          </a:p>
          <a:p>
            <a:pPr marL="0" indent="0">
              <a:lnSpc>
                <a:spcPct val="150000"/>
              </a:lnSpc>
              <a:buNone/>
            </a:pPr>
            <a:r>
              <a:rPr lang="es-ES" dirty="0"/>
              <a:t>La película favorita de ____________ es _____________.</a:t>
            </a:r>
            <a:endParaRPr lang="en-CO" dirty="0"/>
          </a:p>
        </p:txBody>
      </p:sp>
    </p:spTree>
    <p:extLst>
      <p:ext uri="{BB962C8B-B14F-4D97-AF65-F5344CB8AC3E}">
        <p14:creationId xmlns:p14="http://schemas.microsoft.com/office/powerpoint/2010/main" val="1807691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C9B7-1A40-CD4A-A40A-368C10B759F8}"/>
              </a:ext>
            </a:extLst>
          </p:cNvPr>
          <p:cNvSpPr>
            <a:spLocks noGrp="1"/>
          </p:cNvSpPr>
          <p:nvPr>
            <p:ph type="title"/>
          </p:nvPr>
        </p:nvSpPr>
        <p:spPr/>
        <p:txBody>
          <a:bodyPr/>
          <a:lstStyle/>
          <a:p>
            <a:r>
              <a:rPr lang="en-CO" dirty="0"/>
              <a:t>Objetos</a:t>
            </a:r>
          </a:p>
        </p:txBody>
      </p:sp>
      <p:sp>
        <p:nvSpPr>
          <p:cNvPr id="3" name="Content Placeholder 2">
            <a:extLst>
              <a:ext uri="{FF2B5EF4-FFF2-40B4-BE49-F238E27FC236}">
                <a16:creationId xmlns:a16="http://schemas.microsoft.com/office/drawing/2014/main" id="{F337DCCE-9BE0-7041-B9B2-7925D6CC9EB0}"/>
              </a:ext>
            </a:extLst>
          </p:cNvPr>
          <p:cNvSpPr>
            <a:spLocks noGrp="1"/>
          </p:cNvSpPr>
          <p:nvPr>
            <p:ph idx="1"/>
          </p:nvPr>
        </p:nvSpPr>
        <p:spPr/>
        <p:txBody>
          <a:bodyPr>
            <a:normAutofit fontScale="92500" lnSpcReduction="20000"/>
          </a:bodyPr>
          <a:lstStyle/>
          <a:p>
            <a:r>
              <a:rPr lang="en-CO" dirty="0"/>
              <a:t>En un lenguaje orientado a objetos tengo </a:t>
            </a:r>
            <a:r>
              <a:rPr lang="en-CO" u="sng" dirty="0"/>
              <a:t>tipos de cosas</a:t>
            </a:r>
            <a:r>
              <a:rPr lang="en-CO" dirty="0"/>
              <a:t> y esas cosas tiene </a:t>
            </a:r>
            <a:r>
              <a:rPr lang="en-CO" u="sng" dirty="0"/>
              <a:t>características</a:t>
            </a:r>
            <a:r>
              <a:rPr lang="en-CO" dirty="0"/>
              <a:t>:</a:t>
            </a:r>
          </a:p>
          <a:p>
            <a:pPr marL="0" indent="0">
              <a:buNone/>
            </a:pPr>
            <a:endParaRPr lang="en-CO" dirty="0"/>
          </a:p>
          <a:p>
            <a:pPr>
              <a:buFontTx/>
              <a:buChar char="-"/>
            </a:pPr>
            <a:r>
              <a:rPr lang="en-CO" dirty="0"/>
              <a:t>Hay un tipo/categoría de algo que voy a llamar persona.</a:t>
            </a:r>
          </a:p>
          <a:p>
            <a:pPr>
              <a:buFontTx/>
              <a:buChar char="-"/>
            </a:pPr>
            <a:r>
              <a:rPr lang="en-CO" dirty="0"/>
              <a:t>Toda “persona” tiene una película favorita.</a:t>
            </a:r>
          </a:p>
          <a:p>
            <a:pPr>
              <a:buFontTx/>
              <a:buChar char="-"/>
            </a:pPr>
            <a:r>
              <a:rPr lang="en-CO" dirty="0"/>
              <a:t>Yo le puedo preguntar a cada persona su película favorita.</a:t>
            </a:r>
          </a:p>
          <a:p>
            <a:pPr>
              <a:buFontTx/>
              <a:buChar char="-"/>
            </a:pPr>
            <a:endParaRPr lang="en-CO" dirty="0"/>
          </a:p>
          <a:p>
            <a:r>
              <a:rPr lang="en-CO" b="1" dirty="0"/>
              <a:t>Es diferente a</a:t>
            </a:r>
            <a:r>
              <a:rPr lang="en-CO" dirty="0"/>
              <a:t>: yo te doy una indicación, por favor consulta en la tabla y me dices el resultado.</a:t>
            </a:r>
          </a:p>
          <a:p>
            <a:r>
              <a:rPr lang="en-CO" b="1" dirty="0"/>
              <a:t>Ustedes definitivamente van tener que ser conscientes en cada lenguaje de cómo preguntar cosas</a:t>
            </a:r>
          </a:p>
        </p:txBody>
      </p:sp>
    </p:spTree>
    <p:extLst>
      <p:ext uri="{BB962C8B-B14F-4D97-AF65-F5344CB8AC3E}">
        <p14:creationId xmlns:p14="http://schemas.microsoft.com/office/powerpoint/2010/main" val="15861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46CB-105D-4540-84EB-144FBA9CA0E1}"/>
              </a:ext>
            </a:extLst>
          </p:cNvPr>
          <p:cNvSpPr>
            <a:spLocks noGrp="1"/>
          </p:cNvSpPr>
          <p:nvPr>
            <p:ph type="title"/>
          </p:nvPr>
        </p:nvSpPr>
        <p:spPr/>
        <p:txBody>
          <a:bodyPr/>
          <a:lstStyle/>
          <a:p>
            <a:r>
              <a:rPr lang="en-CO" dirty="0"/>
              <a:t>Diferencia 4 entre lenguajes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41A835-215B-6547-99A3-75A79465EC7E}"/>
                  </a:ext>
                </a:extLst>
              </p:cNvPr>
              <p:cNvSpPr>
                <a:spLocks noGrp="1"/>
              </p:cNvSpPr>
              <p:nvPr>
                <p:ph idx="1"/>
              </p:nvPr>
            </p:nvSpPr>
            <p:spPr/>
            <p:txBody>
              <a:bodyPr/>
              <a:lstStyle/>
              <a:p>
                <a:pPr marL="0" indent="0">
                  <a:buNone/>
                </a:pPr>
                <a:r>
                  <a:rPr lang="es-ES" dirty="0"/>
                  <a:t>Realicen la siguiente suma:</a:t>
                </a:r>
              </a:p>
              <a:p>
                <a:pPr marL="0" indent="0">
                  <a:buNone/>
                </a:pPr>
                <a:endParaRPr lang="es-ES" dirty="0"/>
              </a:p>
              <a:p>
                <a:pPr marL="0"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2+5=?</m:t>
                      </m:r>
                    </m:oMath>
                  </m:oMathPara>
                </a14:m>
                <a:endParaRPr lang="es-ES" dirty="0"/>
              </a:p>
              <a:p>
                <a:pPr marL="0" indent="0">
                  <a:buNone/>
                </a:pPr>
                <a:endParaRPr lang="es-ES" dirty="0"/>
              </a:p>
              <a:p>
                <a:pPr>
                  <a:buFont typeface="Wingdings" pitchFamily="2" charset="2"/>
                  <a:buChar char="ü"/>
                </a:pPr>
                <a:r>
                  <a:rPr lang="es-ES" dirty="0"/>
                  <a:t>Mediante el sistema decimal</a:t>
                </a:r>
              </a:p>
              <a:p>
                <a:pPr>
                  <a:buFont typeface="Wingdings" pitchFamily="2" charset="2"/>
                  <a:buChar char="ü"/>
                </a:pPr>
                <a:r>
                  <a:rPr lang="es-ES" dirty="0"/>
                  <a:t>Mediante el sistema binario</a:t>
                </a:r>
                <a:endParaRPr lang="en-CO" dirty="0"/>
              </a:p>
            </p:txBody>
          </p:sp>
        </mc:Choice>
        <mc:Fallback xmlns="">
          <p:sp>
            <p:nvSpPr>
              <p:cNvPr id="3" name="Content Placeholder 2">
                <a:extLst>
                  <a:ext uri="{FF2B5EF4-FFF2-40B4-BE49-F238E27FC236}">
                    <a16:creationId xmlns:a16="http://schemas.microsoft.com/office/drawing/2014/main" id="{F841A835-215B-6547-99A3-75A79465EC7E}"/>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s-ES_tradnl">
                    <a:noFill/>
                  </a:rPr>
                  <a:t> </a:t>
                </a:r>
              </a:p>
            </p:txBody>
          </p:sp>
        </mc:Fallback>
      </mc:AlternateContent>
      <p:graphicFrame>
        <p:nvGraphicFramePr>
          <p:cNvPr id="4" name="Tabla 4">
            <a:extLst>
              <a:ext uri="{FF2B5EF4-FFF2-40B4-BE49-F238E27FC236}">
                <a16:creationId xmlns:a16="http://schemas.microsoft.com/office/drawing/2014/main" id="{10A264A8-3E15-3640-FEAE-22CF7AEF4C26}"/>
              </a:ext>
            </a:extLst>
          </p:cNvPr>
          <p:cNvGraphicFramePr>
            <a:graphicFrameLocks noGrp="1"/>
          </p:cNvGraphicFramePr>
          <p:nvPr>
            <p:extLst>
              <p:ext uri="{D42A27DB-BD31-4B8C-83A1-F6EECF244321}">
                <p14:modId xmlns:p14="http://schemas.microsoft.com/office/powerpoint/2010/main" val="3906515259"/>
              </p:ext>
            </p:extLst>
          </p:nvPr>
        </p:nvGraphicFramePr>
        <p:xfrm>
          <a:off x="5071533" y="4805363"/>
          <a:ext cx="2048934" cy="1371600"/>
        </p:xfrm>
        <a:graphic>
          <a:graphicData uri="http://schemas.openxmlformats.org/drawingml/2006/table">
            <a:tbl>
              <a:tblPr firstRow="1" bandRow="1">
                <a:tableStyleId>{5C22544A-7EE6-4342-B048-85BDC9FD1C3A}</a:tableStyleId>
              </a:tblPr>
              <a:tblGrid>
                <a:gridCol w="682978">
                  <a:extLst>
                    <a:ext uri="{9D8B030D-6E8A-4147-A177-3AD203B41FA5}">
                      <a16:colId xmlns:a16="http://schemas.microsoft.com/office/drawing/2014/main" val="3697944464"/>
                    </a:ext>
                  </a:extLst>
                </a:gridCol>
                <a:gridCol w="682978">
                  <a:extLst>
                    <a:ext uri="{9D8B030D-6E8A-4147-A177-3AD203B41FA5}">
                      <a16:colId xmlns:a16="http://schemas.microsoft.com/office/drawing/2014/main" val="1686597518"/>
                    </a:ext>
                  </a:extLst>
                </a:gridCol>
                <a:gridCol w="682978">
                  <a:extLst>
                    <a:ext uri="{9D8B030D-6E8A-4147-A177-3AD203B41FA5}">
                      <a16:colId xmlns:a16="http://schemas.microsoft.com/office/drawing/2014/main" val="3424640853"/>
                    </a:ext>
                  </a:extLst>
                </a:gridCol>
              </a:tblGrid>
              <a:tr h="370840">
                <a:tc>
                  <a:txBody>
                    <a:bodyPr/>
                    <a:lstStyle/>
                    <a:p>
                      <a:pPr algn="ctr"/>
                      <a:r>
                        <a:rPr lang="es-ES_tradnl" sz="2400" dirty="0"/>
                        <a:t>+</a:t>
                      </a:r>
                    </a:p>
                  </a:txBody>
                  <a:tcPr/>
                </a:tc>
                <a:tc>
                  <a:txBody>
                    <a:bodyPr/>
                    <a:lstStyle/>
                    <a:p>
                      <a:pPr algn="ctr"/>
                      <a:r>
                        <a:rPr lang="es-ES_tradnl" sz="2400" dirty="0"/>
                        <a:t>0</a:t>
                      </a:r>
                    </a:p>
                  </a:txBody>
                  <a:tcPr/>
                </a:tc>
                <a:tc>
                  <a:txBody>
                    <a:bodyPr/>
                    <a:lstStyle/>
                    <a:p>
                      <a:pPr algn="ctr"/>
                      <a:r>
                        <a:rPr lang="es-ES_tradnl" sz="2400" dirty="0"/>
                        <a:t>1</a:t>
                      </a:r>
                    </a:p>
                  </a:txBody>
                  <a:tcPr/>
                </a:tc>
                <a:extLst>
                  <a:ext uri="{0D108BD9-81ED-4DB2-BD59-A6C34878D82A}">
                    <a16:rowId xmlns:a16="http://schemas.microsoft.com/office/drawing/2014/main" val="3636161482"/>
                  </a:ext>
                </a:extLst>
              </a:tr>
              <a:tr h="370840">
                <a:tc>
                  <a:txBody>
                    <a:bodyPr/>
                    <a:lstStyle/>
                    <a:p>
                      <a:pPr algn="ctr"/>
                      <a:r>
                        <a:rPr lang="es-ES_tradnl" sz="2400" dirty="0"/>
                        <a:t>0</a:t>
                      </a:r>
                    </a:p>
                  </a:txBody>
                  <a:tcPr/>
                </a:tc>
                <a:tc>
                  <a:txBody>
                    <a:bodyPr/>
                    <a:lstStyle/>
                    <a:p>
                      <a:pPr algn="ctr"/>
                      <a:r>
                        <a:rPr lang="es-ES_tradnl" sz="2400" dirty="0"/>
                        <a:t>0</a:t>
                      </a:r>
                    </a:p>
                  </a:txBody>
                  <a:tcPr/>
                </a:tc>
                <a:tc>
                  <a:txBody>
                    <a:bodyPr/>
                    <a:lstStyle/>
                    <a:p>
                      <a:pPr algn="ctr"/>
                      <a:r>
                        <a:rPr lang="es-ES_tradnl" sz="2400" dirty="0"/>
                        <a:t>1</a:t>
                      </a:r>
                    </a:p>
                  </a:txBody>
                  <a:tcPr/>
                </a:tc>
                <a:extLst>
                  <a:ext uri="{0D108BD9-81ED-4DB2-BD59-A6C34878D82A}">
                    <a16:rowId xmlns:a16="http://schemas.microsoft.com/office/drawing/2014/main" val="4268549687"/>
                  </a:ext>
                </a:extLst>
              </a:tr>
              <a:tr h="370840">
                <a:tc>
                  <a:txBody>
                    <a:bodyPr/>
                    <a:lstStyle/>
                    <a:p>
                      <a:pPr algn="ctr"/>
                      <a:r>
                        <a:rPr lang="es-ES_tradnl" sz="2400" dirty="0"/>
                        <a:t>1</a:t>
                      </a:r>
                    </a:p>
                  </a:txBody>
                  <a:tcPr/>
                </a:tc>
                <a:tc>
                  <a:txBody>
                    <a:bodyPr/>
                    <a:lstStyle/>
                    <a:p>
                      <a:pPr algn="ctr"/>
                      <a:r>
                        <a:rPr lang="es-ES_tradnl" sz="2400" dirty="0"/>
                        <a:t>1</a:t>
                      </a:r>
                    </a:p>
                  </a:txBody>
                  <a:tcPr/>
                </a:tc>
                <a:tc>
                  <a:txBody>
                    <a:bodyPr/>
                    <a:lstStyle/>
                    <a:p>
                      <a:pPr algn="ctr"/>
                      <a:r>
                        <a:rPr lang="es-ES_tradnl" sz="2400" dirty="0"/>
                        <a:t>1+0</a:t>
                      </a:r>
                    </a:p>
                  </a:txBody>
                  <a:tcPr/>
                </a:tc>
                <a:extLst>
                  <a:ext uri="{0D108BD9-81ED-4DB2-BD59-A6C34878D82A}">
                    <a16:rowId xmlns:a16="http://schemas.microsoft.com/office/drawing/2014/main" val="894174934"/>
                  </a:ext>
                </a:extLst>
              </a:tr>
            </a:tbl>
          </a:graphicData>
        </a:graphic>
      </p:graphicFrame>
    </p:spTree>
    <p:extLst>
      <p:ext uri="{BB962C8B-B14F-4D97-AF65-F5344CB8AC3E}">
        <p14:creationId xmlns:p14="http://schemas.microsoft.com/office/powerpoint/2010/main" val="386628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46CB-105D-4540-84EB-144FBA9CA0E1}"/>
              </a:ext>
            </a:extLst>
          </p:cNvPr>
          <p:cNvSpPr>
            <a:spLocks noGrp="1"/>
          </p:cNvSpPr>
          <p:nvPr>
            <p:ph type="title"/>
          </p:nvPr>
        </p:nvSpPr>
        <p:spPr/>
        <p:txBody>
          <a:bodyPr/>
          <a:lstStyle/>
          <a:p>
            <a:r>
              <a:rPr lang="es-ES" dirty="0"/>
              <a:t>Nivel del lenguaje</a:t>
            </a:r>
            <a:endParaRPr lang="en-CO" dirty="0"/>
          </a:p>
        </p:txBody>
      </p:sp>
      <p:sp>
        <p:nvSpPr>
          <p:cNvPr id="3" name="Content Placeholder 2">
            <a:extLst>
              <a:ext uri="{FF2B5EF4-FFF2-40B4-BE49-F238E27FC236}">
                <a16:creationId xmlns:a16="http://schemas.microsoft.com/office/drawing/2014/main" id="{F841A835-215B-6547-99A3-75A79465EC7E}"/>
              </a:ext>
            </a:extLst>
          </p:cNvPr>
          <p:cNvSpPr>
            <a:spLocks noGrp="1"/>
          </p:cNvSpPr>
          <p:nvPr>
            <p:ph idx="1"/>
          </p:nvPr>
        </p:nvSpPr>
        <p:spPr/>
        <p:txBody>
          <a:bodyPr/>
          <a:lstStyle/>
          <a:p>
            <a:r>
              <a:rPr lang="es-ES" dirty="0"/>
              <a:t>Existen lenguajes que son diseñados a medida del hardware. Estos se caracterizan por ser más rápidos. </a:t>
            </a:r>
            <a:r>
              <a:rPr lang="es-ES" dirty="0" err="1"/>
              <a:t>Ej</a:t>
            </a:r>
            <a:r>
              <a:rPr lang="es-ES" dirty="0"/>
              <a:t>: lenguaje máquina.</a:t>
            </a:r>
          </a:p>
          <a:p>
            <a:endParaRPr lang="es-ES" dirty="0"/>
          </a:p>
          <a:p>
            <a:r>
              <a:rPr lang="es-ES" dirty="0"/>
              <a:t>En cambio, existen otros que son más cercanos al lenguaje natural que al lenguaje máquina. </a:t>
            </a:r>
            <a:r>
              <a:rPr lang="es-ES" dirty="0" err="1"/>
              <a:t>Ej</a:t>
            </a:r>
            <a:r>
              <a:rPr lang="es-ES" dirty="0"/>
              <a:t>: Python.</a:t>
            </a:r>
          </a:p>
          <a:p>
            <a:endParaRPr lang="es-ES" dirty="0"/>
          </a:p>
          <a:p>
            <a:r>
              <a:rPr lang="en-CO" b="1"/>
              <a:t>Ustedes </a:t>
            </a:r>
            <a:r>
              <a:rPr lang="en-CO" b="1" dirty="0"/>
              <a:t>normalmente nunca se van a preocupar por esto. Bajo nivel vs alto nivel.</a:t>
            </a:r>
          </a:p>
        </p:txBody>
      </p:sp>
    </p:spTree>
    <p:extLst>
      <p:ext uri="{BB962C8B-B14F-4D97-AF65-F5344CB8AC3E}">
        <p14:creationId xmlns:p14="http://schemas.microsoft.com/office/powerpoint/2010/main" val="93845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955C-364C-9B44-A3BC-83CEFE140F5A}"/>
              </a:ext>
            </a:extLst>
          </p:cNvPr>
          <p:cNvSpPr>
            <a:spLocks noGrp="1"/>
          </p:cNvSpPr>
          <p:nvPr>
            <p:ph type="title"/>
          </p:nvPr>
        </p:nvSpPr>
        <p:spPr/>
        <p:txBody>
          <a:bodyPr/>
          <a:lstStyle/>
          <a:p>
            <a:r>
              <a:rPr lang="en-CO" dirty="0"/>
              <a:t>Diferencia 5 entre lenguajes</a:t>
            </a:r>
          </a:p>
        </p:txBody>
      </p:sp>
      <p:sp>
        <p:nvSpPr>
          <p:cNvPr id="3" name="Content Placeholder 2">
            <a:extLst>
              <a:ext uri="{FF2B5EF4-FFF2-40B4-BE49-F238E27FC236}">
                <a16:creationId xmlns:a16="http://schemas.microsoft.com/office/drawing/2014/main" id="{836398C1-12C9-CE41-B00D-76B454BC2BE1}"/>
              </a:ext>
            </a:extLst>
          </p:cNvPr>
          <p:cNvSpPr>
            <a:spLocks noGrp="1"/>
          </p:cNvSpPr>
          <p:nvPr>
            <p:ph idx="1"/>
          </p:nvPr>
        </p:nvSpPr>
        <p:spPr>
          <a:xfrm>
            <a:off x="838200" y="1825625"/>
            <a:ext cx="5257800" cy="4351338"/>
          </a:xfrm>
        </p:spPr>
        <p:txBody>
          <a:bodyPr>
            <a:normAutofit/>
          </a:bodyPr>
          <a:lstStyle/>
          <a:p>
            <a:pPr marL="0" indent="0">
              <a:buNone/>
            </a:pPr>
            <a:r>
              <a:rPr lang="en-CO" sz="2400" dirty="0"/>
              <a:t>Entrar a la siguiente tabla:</a:t>
            </a:r>
          </a:p>
          <a:p>
            <a:pPr marL="0" indent="0">
              <a:buNone/>
            </a:pPr>
            <a:r>
              <a:rPr lang="en-US" sz="2400" dirty="0">
                <a:hlinkClick r:id="rId2"/>
              </a:rPr>
              <a:t>https://docs.google.com/spreadsheets/d/1yRKDmVLQ8evMLv1Gv85BpXRKwZOIzeijYc5Var_ZVhI/edit?usp=sharing</a:t>
            </a:r>
            <a:r>
              <a:rPr lang="en-US" sz="2400" dirty="0"/>
              <a:t> </a:t>
            </a:r>
          </a:p>
          <a:p>
            <a:pPr marL="0" indent="0">
              <a:buNone/>
            </a:pPr>
            <a:r>
              <a:rPr lang="en-US" sz="2400" dirty="0"/>
              <a:t>Entre a Wikipedia: </a:t>
            </a:r>
            <a:r>
              <a:rPr lang="en-US" sz="2400" dirty="0">
                <a:hlinkClick r:id="rId3"/>
              </a:rPr>
              <a:t>https://es.wikipedia.org/</a:t>
            </a:r>
            <a:r>
              <a:rPr lang="en-US" sz="2400" dirty="0"/>
              <a:t> </a:t>
            </a:r>
          </a:p>
          <a:p>
            <a:pPr marL="0" indent="0">
              <a:buNone/>
            </a:pPr>
            <a:r>
              <a:rPr lang="es-ES_tradnl" sz="2400" dirty="0"/>
              <a:t>Ponga </a:t>
            </a:r>
            <a:r>
              <a:rPr lang="es-ES_tradnl" sz="2400" b="1" dirty="0"/>
              <a:t>página aleatoria</a:t>
            </a:r>
          </a:p>
          <a:p>
            <a:pPr marL="0" indent="0">
              <a:buNone/>
            </a:pPr>
            <a:r>
              <a:rPr lang="es-ES_tradnl" sz="2400" dirty="0"/>
              <a:t>Si está entendible, </a:t>
            </a:r>
            <a:r>
              <a:rPr lang="es-ES_tradnl" sz="2400" b="1" dirty="0"/>
              <a:t>en la tabla </a:t>
            </a:r>
            <a:r>
              <a:rPr lang="es-ES_tradnl" sz="2400" dirty="0"/>
              <a:t>ponga el título de la página y un dato. Si no, busque otra página y ponga el dato.</a:t>
            </a:r>
            <a:endParaRPr lang="es-ES_tradnl" sz="2400" b="1" dirty="0"/>
          </a:p>
        </p:txBody>
      </p:sp>
      <p:pic>
        <p:nvPicPr>
          <p:cNvPr id="4" name="Picture 3">
            <a:extLst>
              <a:ext uri="{FF2B5EF4-FFF2-40B4-BE49-F238E27FC236}">
                <a16:creationId xmlns:a16="http://schemas.microsoft.com/office/drawing/2014/main" id="{D38E8B8F-E287-C848-8007-0AF7CB14B79D}"/>
              </a:ext>
            </a:extLst>
          </p:cNvPr>
          <p:cNvPicPr>
            <a:picLocks noChangeAspect="1"/>
          </p:cNvPicPr>
          <p:nvPr/>
        </p:nvPicPr>
        <p:blipFill>
          <a:blip r:embed="rId4"/>
          <a:stretch>
            <a:fillRect/>
          </a:stretch>
        </p:blipFill>
        <p:spPr>
          <a:xfrm>
            <a:off x="6359202" y="2117830"/>
            <a:ext cx="5220393" cy="3198079"/>
          </a:xfrm>
          <a:prstGeom prst="rect">
            <a:avLst/>
          </a:prstGeom>
        </p:spPr>
      </p:pic>
    </p:spTree>
    <p:extLst>
      <p:ext uri="{BB962C8B-B14F-4D97-AF65-F5344CB8AC3E}">
        <p14:creationId xmlns:p14="http://schemas.microsoft.com/office/powerpoint/2010/main" val="254250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3955C-364C-9B44-A3BC-83CEFE140F5A}"/>
              </a:ext>
            </a:extLst>
          </p:cNvPr>
          <p:cNvSpPr>
            <a:spLocks noGrp="1"/>
          </p:cNvSpPr>
          <p:nvPr>
            <p:ph type="title"/>
          </p:nvPr>
        </p:nvSpPr>
        <p:spPr/>
        <p:txBody>
          <a:bodyPr/>
          <a:lstStyle/>
          <a:p>
            <a:r>
              <a:rPr lang="en-CO" dirty="0"/>
              <a:t>Concurrencia</a:t>
            </a:r>
          </a:p>
        </p:txBody>
      </p:sp>
      <p:sp>
        <p:nvSpPr>
          <p:cNvPr id="3" name="Content Placeholder 2">
            <a:extLst>
              <a:ext uri="{FF2B5EF4-FFF2-40B4-BE49-F238E27FC236}">
                <a16:creationId xmlns:a16="http://schemas.microsoft.com/office/drawing/2014/main" id="{836398C1-12C9-CE41-B00D-76B454BC2BE1}"/>
              </a:ext>
            </a:extLst>
          </p:cNvPr>
          <p:cNvSpPr>
            <a:spLocks noGrp="1"/>
          </p:cNvSpPr>
          <p:nvPr>
            <p:ph idx="1"/>
          </p:nvPr>
        </p:nvSpPr>
        <p:spPr/>
        <p:txBody>
          <a:bodyPr>
            <a:normAutofit fontScale="85000" lnSpcReduction="20000"/>
          </a:bodyPr>
          <a:lstStyle/>
          <a:p>
            <a:pPr marL="0" indent="0">
              <a:buNone/>
            </a:pPr>
            <a:r>
              <a:rPr lang="en-CO" b="1"/>
              <a:t>¡</a:t>
            </a:r>
            <a:r>
              <a:rPr lang="en-CO" b="1" dirty="0"/>
              <a:t>Nos demoramos 5 segundos en buscar artículos, filtrar, leer y redactar </a:t>
            </a:r>
            <a:r>
              <a:rPr lang="en-CO" b="1"/>
              <a:t>el dato</a:t>
            </a:r>
            <a:r>
              <a:rPr lang="en-CO" b="1" dirty="0"/>
              <a:t>!</a:t>
            </a:r>
          </a:p>
          <a:p>
            <a:pPr marL="0" indent="0">
              <a:buNone/>
            </a:pPr>
            <a:endParaRPr lang="en-CO" b="1" dirty="0"/>
          </a:p>
          <a:p>
            <a:pPr marL="0" indent="0">
              <a:buNone/>
            </a:pPr>
            <a:r>
              <a:rPr lang="en-CO" dirty="0"/>
              <a:t>Todos/as estábamos avanzando </a:t>
            </a:r>
            <a:r>
              <a:rPr lang="en-CO" b="1" dirty="0"/>
              <a:t>al mismo </a:t>
            </a:r>
            <a:r>
              <a:rPr lang="en-CO" b="1"/>
              <a:t>tiempo</a:t>
            </a:r>
            <a:r>
              <a:rPr lang="en-CO"/>
              <a:t>.</a:t>
            </a:r>
            <a:r>
              <a:rPr lang="es-ES" dirty="0"/>
              <a:t> </a:t>
            </a:r>
            <a:r>
              <a:rPr lang="en-CO"/>
              <a:t>Cuando </a:t>
            </a:r>
            <a:r>
              <a:rPr lang="en-CO" dirty="0"/>
              <a:t>un lenguaje puede dar una </a:t>
            </a:r>
            <a:r>
              <a:rPr lang="en-CO"/>
              <a:t>instrucción </a:t>
            </a:r>
            <a:r>
              <a:rPr lang="es-ES" dirty="0"/>
              <a:t>y </a:t>
            </a:r>
            <a:r>
              <a:rPr lang="en-CO"/>
              <a:t>hacer </a:t>
            </a:r>
            <a:r>
              <a:rPr lang="en-CO" dirty="0"/>
              <a:t>dos cosas </a:t>
            </a:r>
            <a:r>
              <a:rPr lang="en-CO" b="1" dirty="0"/>
              <a:t>simultáneamente</a:t>
            </a:r>
            <a:r>
              <a:rPr lang="en-CO" dirty="0"/>
              <a:t>, es concurrente.</a:t>
            </a:r>
          </a:p>
          <a:p>
            <a:pPr marL="0" indent="0">
              <a:buNone/>
            </a:pPr>
            <a:endParaRPr lang="en-CO" dirty="0"/>
          </a:p>
          <a:p>
            <a:pPr marL="0" indent="0">
              <a:buNone/>
            </a:pPr>
            <a:r>
              <a:rPr lang="en-CO" dirty="0"/>
              <a:t>Para trabajar simultáneamente necesitan un computador que les permita hacerlo (múltiples threads / hilos)</a:t>
            </a:r>
          </a:p>
          <a:p>
            <a:pPr marL="0" indent="0">
              <a:buNone/>
            </a:pPr>
            <a:r>
              <a:rPr lang="en-US" dirty="0">
                <a:hlinkClick r:id="rId2"/>
              </a:rPr>
              <a:t>https://youtu.be/WmW6SD-EHVY?t=24</a:t>
            </a:r>
            <a:r>
              <a:rPr lang="en-US" dirty="0"/>
              <a:t> </a:t>
            </a:r>
            <a:endParaRPr lang="en-CO" dirty="0"/>
          </a:p>
          <a:p>
            <a:pPr marL="0" indent="0">
              <a:buNone/>
            </a:pPr>
            <a:endParaRPr lang="en-CO" dirty="0"/>
          </a:p>
          <a:p>
            <a:pPr marL="0" indent="0">
              <a:buNone/>
            </a:pPr>
            <a:r>
              <a:rPr lang="en-CO" dirty="0"/>
              <a:t>Probablemente ustedes trabajen con lenguajes </a:t>
            </a:r>
            <a:r>
              <a:rPr lang="en-CO" b="1" dirty="0"/>
              <a:t>no concurrentes</a:t>
            </a:r>
            <a:r>
              <a:rPr lang="en-CO" dirty="0"/>
              <a:t> aunque tal vez, en el futuro avanzado, les pueda servir para calcular cosas a mayor velocidad, pero eso es avanzado.</a:t>
            </a:r>
          </a:p>
        </p:txBody>
      </p:sp>
    </p:spTree>
    <p:extLst>
      <p:ext uri="{BB962C8B-B14F-4D97-AF65-F5344CB8AC3E}">
        <p14:creationId xmlns:p14="http://schemas.microsoft.com/office/powerpoint/2010/main" val="104422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AEBE-769C-8349-AFF9-7E32DD97D23E}"/>
              </a:ext>
            </a:extLst>
          </p:cNvPr>
          <p:cNvSpPr>
            <a:spLocks noGrp="1"/>
          </p:cNvSpPr>
          <p:nvPr>
            <p:ph type="title"/>
          </p:nvPr>
        </p:nvSpPr>
        <p:spPr/>
        <p:txBody>
          <a:bodyPr>
            <a:normAutofit/>
          </a:bodyPr>
          <a:lstStyle/>
          <a:p>
            <a:r>
              <a:rPr lang="en-CO" sz="4000" dirty="0"/>
              <a:t>Los 5 tipos de diferencias entre lenguajes que acabamos de ver</a:t>
            </a:r>
          </a:p>
        </p:txBody>
      </p:sp>
      <p:sp>
        <p:nvSpPr>
          <p:cNvPr id="3" name="Content Placeholder 2">
            <a:extLst>
              <a:ext uri="{FF2B5EF4-FFF2-40B4-BE49-F238E27FC236}">
                <a16:creationId xmlns:a16="http://schemas.microsoft.com/office/drawing/2014/main" id="{EE29DD7B-F21F-A94E-96E5-8D2D7C00418B}"/>
              </a:ext>
            </a:extLst>
          </p:cNvPr>
          <p:cNvSpPr>
            <a:spLocks noGrp="1"/>
          </p:cNvSpPr>
          <p:nvPr>
            <p:ph idx="1"/>
          </p:nvPr>
        </p:nvSpPr>
        <p:spPr>
          <a:xfrm>
            <a:off x="838200" y="2037292"/>
            <a:ext cx="10515600" cy="4351338"/>
          </a:xfrm>
        </p:spPr>
        <p:txBody>
          <a:bodyPr/>
          <a:lstStyle/>
          <a:p>
            <a:pPr marL="0" indent="0">
              <a:buNone/>
            </a:pPr>
            <a:r>
              <a:rPr lang="en-CO" dirty="0"/>
              <a:t>5 Formas de dar </a:t>
            </a:r>
            <a:r>
              <a:rPr lang="en-CO"/>
              <a:t>instrucciones:</a:t>
            </a:r>
            <a:endParaRPr lang="es-ES" dirty="0"/>
          </a:p>
          <a:p>
            <a:pPr marL="0" indent="0">
              <a:buNone/>
            </a:pPr>
            <a:endParaRPr lang="en-CO" dirty="0"/>
          </a:p>
          <a:p>
            <a:r>
              <a:rPr lang="en-CO" dirty="0"/>
              <a:t>Compilados vs interpretados: ¿traductor?</a:t>
            </a:r>
          </a:p>
          <a:p>
            <a:r>
              <a:rPr lang="en-CO" dirty="0"/>
              <a:t>Según su typing: nivel de explícito</a:t>
            </a:r>
          </a:p>
          <a:p>
            <a:r>
              <a:rPr lang="en-CO" dirty="0"/>
              <a:t>¿Son orientados a objetos?: ¿a quién le pregunto?</a:t>
            </a:r>
          </a:p>
          <a:p>
            <a:r>
              <a:rPr lang="en-CO" dirty="0"/>
              <a:t>¿Tienen colector de basura?: alto y bajo nivel</a:t>
            </a:r>
          </a:p>
          <a:p>
            <a:r>
              <a:rPr lang="en-CO" dirty="0"/>
              <a:t>Concurrencia: múltiples tareas </a:t>
            </a:r>
            <a:r>
              <a:rPr lang="en-CO"/>
              <a:t>al tiempo</a:t>
            </a:r>
            <a:endParaRPr lang="en-CO" dirty="0"/>
          </a:p>
        </p:txBody>
      </p:sp>
    </p:spTree>
    <p:extLst>
      <p:ext uri="{BB962C8B-B14F-4D97-AF65-F5344CB8AC3E}">
        <p14:creationId xmlns:p14="http://schemas.microsoft.com/office/powerpoint/2010/main" val="147054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4135-7C1C-354F-A2FE-377BF42C69F3}"/>
              </a:ext>
            </a:extLst>
          </p:cNvPr>
          <p:cNvSpPr>
            <a:spLocks noGrp="1"/>
          </p:cNvSpPr>
          <p:nvPr>
            <p:ph type="title"/>
          </p:nvPr>
        </p:nvSpPr>
        <p:spPr/>
        <p:txBody>
          <a:bodyPr/>
          <a:lstStyle/>
          <a:p>
            <a:r>
              <a:rPr lang="es-ES" dirty="0"/>
              <a:t>¿</a:t>
            </a:r>
            <a:r>
              <a:rPr lang="en-CO"/>
              <a:t>En </a:t>
            </a:r>
            <a:r>
              <a:rPr lang="en-CO" dirty="0"/>
              <a:t>qué </a:t>
            </a:r>
            <a:r>
              <a:rPr lang="en-CO"/>
              <a:t>mundo estamos</a:t>
            </a:r>
            <a:r>
              <a:rPr lang="es-ES" dirty="0"/>
              <a:t>?</a:t>
            </a:r>
            <a:endParaRPr lang="en-CO" dirty="0"/>
          </a:p>
        </p:txBody>
      </p:sp>
      <p:sp>
        <p:nvSpPr>
          <p:cNvPr id="3" name="Text Placeholder 2">
            <a:extLst>
              <a:ext uri="{FF2B5EF4-FFF2-40B4-BE49-F238E27FC236}">
                <a16:creationId xmlns:a16="http://schemas.microsoft.com/office/drawing/2014/main" id="{1AC5383F-C2D4-644A-8566-CE4F3A039503}"/>
              </a:ext>
            </a:extLst>
          </p:cNvPr>
          <p:cNvSpPr>
            <a:spLocks noGrp="1"/>
          </p:cNvSpPr>
          <p:nvPr>
            <p:ph type="body" idx="1"/>
          </p:nvPr>
        </p:nvSpPr>
        <p:spPr/>
        <p:txBody>
          <a:bodyPr/>
          <a:lstStyle/>
          <a:p>
            <a:r>
              <a:rPr lang="en-CO" dirty="0"/>
              <a:t>La importancia de programar</a:t>
            </a:r>
          </a:p>
        </p:txBody>
      </p:sp>
    </p:spTree>
    <p:extLst>
      <p:ext uri="{BB962C8B-B14F-4D97-AF65-F5344CB8AC3E}">
        <p14:creationId xmlns:p14="http://schemas.microsoft.com/office/powerpoint/2010/main" val="1634232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D09BC8B-69E4-4584-96C8-5E9A748B1CDC}"/>
              </a:ext>
            </a:extLst>
          </p:cNvPr>
          <p:cNvSpPr>
            <a:spLocks noGrp="1"/>
          </p:cNvSpPr>
          <p:nvPr>
            <p:ph type="title"/>
          </p:nvPr>
        </p:nvSpPr>
        <p:spPr>
          <a:xfrm>
            <a:off x="829733" y="365129"/>
            <a:ext cx="9209617" cy="1325563"/>
          </a:xfrm>
        </p:spPr>
        <p:txBody>
          <a:bodyPr/>
          <a:lstStyle/>
          <a:p>
            <a:r>
              <a:rPr lang="es-ES_tradnl" dirty="0"/>
              <a:t>Un par de historias</a:t>
            </a:r>
          </a:p>
        </p:txBody>
      </p:sp>
      <p:sp>
        <p:nvSpPr>
          <p:cNvPr id="3" name="Content Placeholder 2">
            <a:extLst>
              <a:ext uri="{FF2B5EF4-FFF2-40B4-BE49-F238E27FC236}">
                <a16:creationId xmlns:a16="http://schemas.microsoft.com/office/drawing/2014/main" id="{A05E6EBE-7DAA-C347-A8CE-A6062EF4C6F3}"/>
              </a:ext>
            </a:extLst>
          </p:cNvPr>
          <p:cNvSpPr>
            <a:spLocks noGrp="1"/>
          </p:cNvSpPr>
          <p:nvPr>
            <p:ph sz="half" idx="1"/>
          </p:nvPr>
        </p:nvSpPr>
        <p:spPr>
          <a:xfrm>
            <a:off x="829733" y="1825625"/>
            <a:ext cx="5209117" cy="4351338"/>
          </a:xfrm>
        </p:spPr>
        <p:txBody>
          <a:bodyPr>
            <a:normAutofit/>
          </a:bodyPr>
          <a:lstStyle/>
          <a:p>
            <a:r>
              <a:rPr lang="es-ES" dirty="0"/>
              <a:t>En el siglo XIX, la cólera agobiaba a Londres.</a:t>
            </a:r>
          </a:p>
          <a:p>
            <a:r>
              <a:rPr lang="en-CO" dirty="0"/>
              <a:t>William Farr (1807-1883).</a:t>
            </a:r>
          </a:p>
          <a:p>
            <a:r>
              <a:rPr lang="en-CO" dirty="0"/>
              <a:t>En principio se pensaba que se transmitía por el aire.</a:t>
            </a:r>
          </a:p>
          <a:p>
            <a:r>
              <a:rPr lang="en-CO" dirty="0"/>
              <a:t>El análisis posterior dejó ver que era cercanía al agua, posiblemente contaminada, la que estaba relacionada</a:t>
            </a:r>
          </a:p>
          <a:p>
            <a:pPr marL="0" indent="0">
              <a:buNone/>
            </a:pPr>
            <a:r>
              <a:rPr lang="es-ES" sz="1400" dirty="0"/>
              <a:t>Fuente: De </a:t>
            </a:r>
            <a:r>
              <a:rPr lang="es-ES" sz="1400" dirty="0" err="1"/>
              <a:t>Joy</a:t>
            </a:r>
            <a:r>
              <a:rPr lang="es-ES" sz="1400" dirty="0"/>
              <a:t> of data en </a:t>
            </a:r>
            <a:r>
              <a:rPr lang="es-ES" sz="1400" dirty="0" err="1"/>
              <a:t>Curiosity</a:t>
            </a:r>
            <a:r>
              <a:rPr lang="es-ES" sz="1400" dirty="0"/>
              <a:t> </a:t>
            </a:r>
            <a:r>
              <a:rPr lang="es-ES" sz="1400" dirty="0" err="1"/>
              <a:t>Stream</a:t>
            </a:r>
            <a:endParaRPr lang="es-ES" sz="1400" dirty="0"/>
          </a:p>
        </p:txBody>
      </p:sp>
      <p:pic>
        <p:nvPicPr>
          <p:cNvPr id="2050" name="Picture 2" descr="Credit: Getty Images/Hulton Archive">
            <a:extLst>
              <a:ext uri="{FF2B5EF4-FFF2-40B4-BE49-F238E27FC236}">
                <a16:creationId xmlns:a16="http://schemas.microsoft.com/office/drawing/2014/main" id="{76E924EC-3C90-AB46-9E69-A85627737F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9302"/>
          <a:stretch/>
        </p:blipFill>
        <p:spPr bwMode="auto">
          <a:xfrm>
            <a:off x="6153150" y="1825625"/>
            <a:ext cx="3886200" cy="4351338"/>
          </a:xfrm>
          <a:prstGeom prst="rect">
            <a:avLst/>
          </a:prstGeom>
          <a:solidFill>
            <a:srgbClr val="FFFFFF"/>
          </a:solidFill>
        </p:spPr>
      </p:pic>
      <p:pic>
        <p:nvPicPr>
          <p:cNvPr id="2052" name="Picture 4" descr="Maps Mania: John Snow's Cholera Map in 3D">
            <a:extLst>
              <a:ext uri="{FF2B5EF4-FFF2-40B4-BE49-F238E27FC236}">
                <a16:creationId xmlns:a16="http://schemas.microsoft.com/office/drawing/2014/main" id="{D476A3A9-3404-9D46-AE2D-FFCB90CD5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900" y="179389"/>
            <a:ext cx="6642100" cy="30226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olera">
            <a:extLst>
              <a:ext uri="{FF2B5EF4-FFF2-40B4-BE49-F238E27FC236}">
                <a16:creationId xmlns:a16="http://schemas.microsoft.com/office/drawing/2014/main" id="{95E819E8-2E56-104A-96E3-93BFD7123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201992"/>
            <a:ext cx="5017424" cy="334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20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80CB7-1844-1346-8D31-467F45FBA9D8}"/>
              </a:ext>
            </a:extLst>
          </p:cNvPr>
          <p:cNvSpPr>
            <a:spLocks noGrp="1"/>
          </p:cNvSpPr>
          <p:nvPr>
            <p:ph type="title"/>
          </p:nvPr>
        </p:nvSpPr>
        <p:spPr/>
        <p:txBody>
          <a:bodyPr/>
          <a:lstStyle/>
          <a:p>
            <a:pPr algn="ctr"/>
            <a:r>
              <a:rPr lang="en-CO" dirty="0"/>
              <a:t>Pero los datos se almacenaban a mano</a:t>
            </a:r>
          </a:p>
        </p:txBody>
      </p:sp>
      <p:sp>
        <p:nvSpPr>
          <p:cNvPr id="3" name="Text Placeholder 2">
            <a:extLst>
              <a:ext uri="{FF2B5EF4-FFF2-40B4-BE49-F238E27FC236}">
                <a16:creationId xmlns:a16="http://schemas.microsoft.com/office/drawing/2014/main" id="{253B2972-6642-B34E-AB34-2F85B98D7C84}"/>
              </a:ext>
            </a:extLst>
          </p:cNvPr>
          <p:cNvSpPr>
            <a:spLocks noGrp="1"/>
          </p:cNvSpPr>
          <p:nvPr>
            <p:ph type="body" idx="1"/>
          </p:nvPr>
        </p:nvSpPr>
        <p:spPr/>
        <p:txBody>
          <a:bodyPr/>
          <a:lstStyle/>
          <a:p>
            <a:r>
              <a:rPr lang="en-CO" dirty="0"/>
              <a:t>Y se procesaban igual…</a:t>
            </a:r>
          </a:p>
        </p:txBody>
      </p:sp>
    </p:spTree>
    <p:extLst>
      <p:ext uri="{BB962C8B-B14F-4D97-AF65-F5344CB8AC3E}">
        <p14:creationId xmlns:p14="http://schemas.microsoft.com/office/powerpoint/2010/main" val="564533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A239-1C80-2E45-85E6-9EA03670B072}"/>
              </a:ext>
            </a:extLst>
          </p:cNvPr>
          <p:cNvSpPr>
            <a:spLocks noGrp="1"/>
          </p:cNvSpPr>
          <p:nvPr>
            <p:ph type="title"/>
          </p:nvPr>
        </p:nvSpPr>
        <p:spPr/>
        <p:txBody>
          <a:bodyPr/>
          <a:lstStyle/>
          <a:p>
            <a:r>
              <a:rPr lang="en-CO" dirty="0"/>
              <a:t>El mapa de ruta</a:t>
            </a:r>
          </a:p>
        </p:txBody>
      </p:sp>
      <p:sp>
        <p:nvSpPr>
          <p:cNvPr id="3" name="Content Placeholder 2">
            <a:extLst>
              <a:ext uri="{FF2B5EF4-FFF2-40B4-BE49-F238E27FC236}">
                <a16:creationId xmlns:a16="http://schemas.microsoft.com/office/drawing/2014/main" id="{A88FCF19-FA38-ED4D-8F89-12BF9E8AA74C}"/>
              </a:ext>
            </a:extLst>
          </p:cNvPr>
          <p:cNvSpPr>
            <a:spLocks noGrp="1"/>
          </p:cNvSpPr>
          <p:nvPr>
            <p:ph idx="1"/>
          </p:nvPr>
        </p:nvSpPr>
        <p:spPr>
          <a:xfrm>
            <a:off x="838200" y="1825625"/>
            <a:ext cx="10841966" cy="4510826"/>
          </a:xfrm>
        </p:spPr>
        <p:txBody>
          <a:bodyPr vert="horz" lIns="91440" tIns="45720" rIns="91440" bIns="45720" rtlCol="0" anchor="t">
            <a:noAutofit/>
          </a:bodyPr>
          <a:lstStyle/>
          <a:p>
            <a:pPr marL="0" indent="0">
              <a:lnSpc>
                <a:spcPct val="170000"/>
              </a:lnSpc>
              <a:buNone/>
            </a:pPr>
            <a:r>
              <a:rPr lang="es-ES_tradnl" sz="2000" b="1"/>
              <a:t>c. Módulo 3:</a:t>
            </a:r>
            <a:r>
              <a:rPr lang="es-ES_tradnl" sz="2000"/>
              <a:t> Elementos esenciales en los lenguajes de programación y el análisis de datos (8 horas). ¿Qué son elementos mutables e inmutables?, ¿Qué es un ciclo y para qué sirve?, ¿Qué es una función?, ¿Qué son macros?, ¿Qué son los condicionales y operadores lógicos?, ¿Qué son las  estructuras de datos? </a:t>
            </a:r>
            <a:r>
              <a:rPr lang="es-ES_tradnl" sz="2000" b="1">
                <a:solidFill>
                  <a:schemeClr val="accent1"/>
                </a:solidFill>
              </a:rPr>
              <a:t>Taller aplicado 1</a:t>
            </a:r>
            <a:r>
              <a:rPr lang="es-ES_tradnl" sz="2000"/>
              <a:t>.</a:t>
            </a:r>
            <a:br>
              <a:rPr lang="es-ES_tradnl" sz="2000" b="1"/>
            </a:br>
            <a:br>
              <a:rPr lang="es-ES_tradnl" sz="2000" b="1"/>
            </a:br>
            <a:r>
              <a:rPr lang="es-ES_tradnl" sz="2000" b="1"/>
              <a:t>d. Módulo 4:</a:t>
            </a:r>
            <a:r>
              <a:rPr lang="es-ES_tradnl" sz="2000"/>
              <a:t> Aplicaciones a la limpieza y el procesamiento de bases de datos (12 horas). ¿Cómo cargar información en los LP?, ¿Cómo puedo combinar bases de datos?, ¿Cómo puedo depurar bases de datos?, ¿Cómo puedo reestructurar las bases de datos? </a:t>
            </a:r>
            <a:r>
              <a:rPr lang="es-ES_tradnl" sz="2000" b="1">
                <a:solidFill>
                  <a:schemeClr val="accent1"/>
                </a:solidFill>
                <a:ea typeface="+mn-lt"/>
                <a:cs typeface="+mn-lt"/>
              </a:rPr>
              <a:t>Taller aplicado 2</a:t>
            </a:r>
            <a:r>
              <a:rPr lang="es-ES_tradnl" sz="2000" b="1">
                <a:ea typeface="+mn-lt"/>
                <a:cs typeface="+mn-lt"/>
              </a:rPr>
              <a:t>.</a:t>
            </a:r>
            <a:endParaRPr lang="es-ES_tradnl" sz="2000">
              <a:ea typeface="+mn-lt"/>
              <a:cs typeface="+mn-lt"/>
            </a:endParaRPr>
          </a:p>
        </p:txBody>
      </p:sp>
    </p:spTree>
    <p:extLst>
      <p:ext uri="{BB962C8B-B14F-4D97-AF65-F5344CB8AC3E}">
        <p14:creationId xmlns:p14="http://schemas.microsoft.com/office/powerpoint/2010/main" val="13048557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F7DAA-3C86-1A44-A8B4-E9AB06868BA5}"/>
              </a:ext>
            </a:extLst>
          </p:cNvPr>
          <p:cNvSpPr>
            <a:spLocks noGrp="1"/>
          </p:cNvSpPr>
          <p:nvPr>
            <p:ph type="title"/>
          </p:nvPr>
        </p:nvSpPr>
        <p:spPr/>
        <p:txBody>
          <a:bodyPr/>
          <a:lstStyle/>
          <a:p>
            <a:endParaRPr lang="en-CO"/>
          </a:p>
        </p:txBody>
      </p:sp>
      <p:sp>
        <p:nvSpPr>
          <p:cNvPr id="3" name="Content Placeholder 2">
            <a:extLst>
              <a:ext uri="{FF2B5EF4-FFF2-40B4-BE49-F238E27FC236}">
                <a16:creationId xmlns:a16="http://schemas.microsoft.com/office/drawing/2014/main" id="{4F3D280B-4A9F-D34D-86F7-B0D40A2D0051}"/>
              </a:ext>
            </a:extLst>
          </p:cNvPr>
          <p:cNvSpPr>
            <a:spLocks noGrp="1"/>
          </p:cNvSpPr>
          <p:nvPr>
            <p:ph sz="half" idx="1"/>
          </p:nvPr>
        </p:nvSpPr>
        <p:spPr/>
        <p:txBody>
          <a:bodyPr/>
          <a:lstStyle/>
          <a:p>
            <a:endParaRPr lang="en-CO"/>
          </a:p>
        </p:txBody>
      </p:sp>
      <p:sp>
        <p:nvSpPr>
          <p:cNvPr id="4" name="Content Placeholder 3">
            <a:extLst>
              <a:ext uri="{FF2B5EF4-FFF2-40B4-BE49-F238E27FC236}">
                <a16:creationId xmlns:a16="http://schemas.microsoft.com/office/drawing/2014/main" id="{F7125CAB-7A6A-A446-ADA3-D49E6F8A9A9A}"/>
              </a:ext>
            </a:extLst>
          </p:cNvPr>
          <p:cNvSpPr>
            <a:spLocks noGrp="1"/>
          </p:cNvSpPr>
          <p:nvPr>
            <p:ph sz="half" idx="2"/>
          </p:nvPr>
        </p:nvSpPr>
        <p:spPr/>
        <p:txBody>
          <a:bodyPr/>
          <a:lstStyle/>
          <a:p>
            <a:endParaRPr lang="en-CO"/>
          </a:p>
        </p:txBody>
      </p:sp>
      <p:pic>
        <p:nvPicPr>
          <p:cNvPr id="5" name="Picture 4">
            <a:extLst>
              <a:ext uri="{FF2B5EF4-FFF2-40B4-BE49-F238E27FC236}">
                <a16:creationId xmlns:a16="http://schemas.microsoft.com/office/drawing/2014/main" id="{162C0264-E2D2-FE41-AC62-3DAD224AF438}"/>
              </a:ext>
            </a:extLst>
          </p:cNvPr>
          <p:cNvPicPr>
            <a:picLocks noChangeAspect="1"/>
          </p:cNvPicPr>
          <p:nvPr/>
        </p:nvPicPr>
        <p:blipFill>
          <a:blip r:embed="rId2"/>
          <a:stretch>
            <a:fillRect/>
          </a:stretch>
        </p:blipFill>
        <p:spPr>
          <a:xfrm>
            <a:off x="1524000" y="582188"/>
            <a:ext cx="9144000" cy="5693624"/>
          </a:xfrm>
          <a:prstGeom prst="rect">
            <a:avLst/>
          </a:prstGeom>
        </p:spPr>
      </p:pic>
      <p:pic>
        <p:nvPicPr>
          <p:cNvPr id="3074" name="Picture 2" descr="u t k u tun en Twitter: &quot;A Mathematical Theory of Communication 1948. By C.  E. SHANNON. Entropy - information theory. The paradigm of complex  probability and Claude Shannon's information theory. #Science #">
            <a:extLst>
              <a:ext uri="{FF2B5EF4-FFF2-40B4-BE49-F238E27FC236}">
                <a16:creationId xmlns:a16="http://schemas.microsoft.com/office/drawing/2014/main" id="{87AFB0E9-E532-BC48-8603-3193DE1669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43" r="22859"/>
          <a:stretch/>
        </p:blipFill>
        <p:spPr bwMode="auto">
          <a:xfrm>
            <a:off x="8096250" y="0"/>
            <a:ext cx="2571750" cy="231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12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FD8DFA-1569-5E40-BFEA-300B5EDE1816}"/>
              </a:ext>
            </a:extLst>
          </p:cNvPr>
          <p:cNvSpPr/>
          <p:nvPr/>
        </p:nvSpPr>
        <p:spPr>
          <a:xfrm>
            <a:off x="2844800" y="3023988"/>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ectangle 5">
            <a:extLst>
              <a:ext uri="{FF2B5EF4-FFF2-40B4-BE49-F238E27FC236}">
                <a16:creationId xmlns:a16="http://schemas.microsoft.com/office/drawing/2014/main" id="{2DA5AEF2-E0D4-DF4D-848A-187A3EE55217}"/>
              </a:ext>
            </a:extLst>
          </p:cNvPr>
          <p:cNvSpPr/>
          <p:nvPr/>
        </p:nvSpPr>
        <p:spPr>
          <a:xfrm>
            <a:off x="8117840" y="3023989"/>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7" name="TextBox 6">
            <a:extLst>
              <a:ext uri="{FF2B5EF4-FFF2-40B4-BE49-F238E27FC236}">
                <a16:creationId xmlns:a16="http://schemas.microsoft.com/office/drawing/2014/main" id="{289C769D-CB0A-C64B-A321-158D16D477BD}"/>
              </a:ext>
            </a:extLst>
          </p:cNvPr>
          <p:cNvSpPr txBox="1"/>
          <p:nvPr/>
        </p:nvSpPr>
        <p:spPr>
          <a:xfrm>
            <a:off x="3134379" y="2593511"/>
            <a:ext cx="821059" cy="369332"/>
          </a:xfrm>
          <a:prstGeom prst="rect">
            <a:avLst/>
          </a:prstGeom>
          <a:noFill/>
        </p:spPr>
        <p:txBody>
          <a:bodyPr wrap="none" rtlCol="0">
            <a:spAutoFit/>
          </a:bodyPr>
          <a:lstStyle/>
          <a:p>
            <a:r>
              <a:rPr lang="en-CO" dirty="0"/>
              <a:t>Emisor</a:t>
            </a:r>
          </a:p>
        </p:txBody>
      </p:sp>
      <p:sp>
        <p:nvSpPr>
          <p:cNvPr id="8" name="TextBox 7">
            <a:extLst>
              <a:ext uri="{FF2B5EF4-FFF2-40B4-BE49-F238E27FC236}">
                <a16:creationId xmlns:a16="http://schemas.microsoft.com/office/drawing/2014/main" id="{CA36DEE7-5723-1B42-B0E8-6BB0A664194A}"/>
              </a:ext>
            </a:extLst>
          </p:cNvPr>
          <p:cNvSpPr txBox="1"/>
          <p:nvPr/>
        </p:nvSpPr>
        <p:spPr>
          <a:xfrm>
            <a:off x="8438333" y="2593511"/>
            <a:ext cx="1031757" cy="369332"/>
          </a:xfrm>
          <a:prstGeom prst="rect">
            <a:avLst/>
          </a:prstGeom>
          <a:noFill/>
        </p:spPr>
        <p:txBody>
          <a:bodyPr wrap="none" rtlCol="0">
            <a:spAutoFit/>
          </a:bodyPr>
          <a:lstStyle/>
          <a:p>
            <a:r>
              <a:rPr lang="en-CO" dirty="0"/>
              <a:t>Receptor</a:t>
            </a:r>
          </a:p>
        </p:txBody>
      </p:sp>
      <p:cxnSp>
        <p:nvCxnSpPr>
          <p:cNvPr id="10" name="Straight Arrow Connector 9">
            <a:extLst>
              <a:ext uri="{FF2B5EF4-FFF2-40B4-BE49-F238E27FC236}">
                <a16:creationId xmlns:a16="http://schemas.microsoft.com/office/drawing/2014/main" id="{117F5D56-1C87-C04C-B9E2-B3F3FF5814AB}"/>
              </a:ext>
            </a:extLst>
          </p:cNvPr>
          <p:cNvCxnSpPr>
            <a:endCxn id="6" idx="1"/>
          </p:cNvCxnSpPr>
          <p:nvPr/>
        </p:nvCxnSpPr>
        <p:spPr>
          <a:xfrm>
            <a:off x="4623724" y="3813694"/>
            <a:ext cx="34941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0B5DF9-F8CB-204F-80B8-9FA62E8DE0DE}"/>
              </a:ext>
            </a:extLst>
          </p:cNvPr>
          <p:cNvSpPr txBox="1"/>
          <p:nvPr/>
        </p:nvSpPr>
        <p:spPr>
          <a:xfrm>
            <a:off x="5829130" y="3444362"/>
            <a:ext cx="976549" cy="369332"/>
          </a:xfrm>
          <a:prstGeom prst="rect">
            <a:avLst/>
          </a:prstGeom>
          <a:noFill/>
        </p:spPr>
        <p:txBody>
          <a:bodyPr wrap="none" rtlCol="0">
            <a:spAutoFit/>
          </a:bodyPr>
          <a:lstStyle/>
          <a:p>
            <a:r>
              <a:rPr lang="en-CO" dirty="0"/>
              <a:t>mensaje</a:t>
            </a:r>
          </a:p>
        </p:txBody>
      </p:sp>
      <p:sp>
        <p:nvSpPr>
          <p:cNvPr id="12" name="Title 1">
            <a:extLst>
              <a:ext uri="{FF2B5EF4-FFF2-40B4-BE49-F238E27FC236}">
                <a16:creationId xmlns:a16="http://schemas.microsoft.com/office/drawing/2014/main" id="{F4E7DA56-3CCC-AB6A-9ABA-CC1DFF37FB55}"/>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1851639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FD8DFA-1569-5E40-BFEA-300B5EDE1816}"/>
              </a:ext>
            </a:extLst>
          </p:cNvPr>
          <p:cNvSpPr/>
          <p:nvPr/>
        </p:nvSpPr>
        <p:spPr>
          <a:xfrm>
            <a:off x="2844800" y="3023988"/>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ectangle 5">
            <a:extLst>
              <a:ext uri="{FF2B5EF4-FFF2-40B4-BE49-F238E27FC236}">
                <a16:creationId xmlns:a16="http://schemas.microsoft.com/office/drawing/2014/main" id="{2DA5AEF2-E0D4-DF4D-848A-187A3EE55217}"/>
              </a:ext>
            </a:extLst>
          </p:cNvPr>
          <p:cNvSpPr/>
          <p:nvPr/>
        </p:nvSpPr>
        <p:spPr>
          <a:xfrm>
            <a:off x="8117840" y="3023989"/>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7" name="TextBox 6">
            <a:extLst>
              <a:ext uri="{FF2B5EF4-FFF2-40B4-BE49-F238E27FC236}">
                <a16:creationId xmlns:a16="http://schemas.microsoft.com/office/drawing/2014/main" id="{289C769D-CB0A-C64B-A321-158D16D477BD}"/>
              </a:ext>
            </a:extLst>
          </p:cNvPr>
          <p:cNvSpPr txBox="1"/>
          <p:nvPr/>
        </p:nvSpPr>
        <p:spPr>
          <a:xfrm>
            <a:off x="3134379" y="2593511"/>
            <a:ext cx="821059" cy="369332"/>
          </a:xfrm>
          <a:prstGeom prst="rect">
            <a:avLst/>
          </a:prstGeom>
          <a:noFill/>
        </p:spPr>
        <p:txBody>
          <a:bodyPr wrap="none" rtlCol="0">
            <a:spAutoFit/>
          </a:bodyPr>
          <a:lstStyle/>
          <a:p>
            <a:r>
              <a:rPr lang="en-CO" dirty="0"/>
              <a:t>Emisor</a:t>
            </a:r>
          </a:p>
        </p:txBody>
      </p:sp>
      <p:sp>
        <p:nvSpPr>
          <p:cNvPr id="8" name="TextBox 7">
            <a:extLst>
              <a:ext uri="{FF2B5EF4-FFF2-40B4-BE49-F238E27FC236}">
                <a16:creationId xmlns:a16="http://schemas.microsoft.com/office/drawing/2014/main" id="{CA36DEE7-5723-1B42-B0E8-6BB0A664194A}"/>
              </a:ext>
            </a:extLst>
          </p:cNvPr>
          <p:cNvSpPr txBox="1"/>
          <p:nvPr/>
        </p:nvSpPr>
        <p:spPr>
          <a:xfrm>
            <a:off x="8438333" y="2593511"/>
            <a:ext cx="1031757" cy="369332"/>
          </a:xfrm>
          <a:prstGeom prst="rect">
            <a:avLst/>
          </a:prstGeom>
          <a:noFill/>
        </p:spPr>
        <p:txBody>
          <a:bodyPr wrap="none" rtlCol="0">
            <a:spAutoFit/>
          </a:bodyPr>
          <a:lstStyle/>
          <a:p>
            <a:r>
              <a:rPr lang="en-CO" dirty="0"/>
              <a:t>Receptor</a:t>
            </a:r>
          </a:p>
        </p:txBody>
      </p:sp>
      <p:cxnSp>
        <p:nvCxnSpPr>
          <p:cNvPr id="10" name="Straight Arrow Connector 9">
            <a:extLst>
              <a:ext uri="{FF2B5EF4-FFF2-40B4-BE49-F238E27FC236}">
                <a16:creationId xmlns:a16="http://schemas.microsoft.com/office/drawing/2014/main" id="{117F5D56-1C87-C04C-B9E2-B3F3FF5814AB}"/>
              </a:ext>
            </a:extLst>
          </p:cNvPr>
          <p:cNvCxnSpPr>
            <a:endCxn id="6" idx="1"/>
          </p:cNvCxnSpPr>
          <p:nvPr/>
        </p:nvCxnSpPr>
        <p:spPr>
          <a:xfrm>
            <a:off x="4623724" y="3813694"/>
            <a:ext cx="3494116"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0B5DF9-F8CB-204F-80B8-9FA62E8DE0DE}"/>
              </a:ext>
            </a:extLst>
          </p:cNvPr>
          <p:cNvSpPr txBox="1"/>
          <p:nvPr/>
        </p:nvSpPr>
        <p:spPr>
          <a:xfrm>
            <a:off x="5829130" y="3444362"/>
            <a:ext cx="976549" cy="369332"/>
          </a:xfrm>
          <a:prstGeom prst="rect">
            <a:avLst/>
          </a:prstGeom>
          <a:noFill/>
        </p:spPr>
        <p:txBody>
          <a:bodyPr wrap="none" rtlCol="0">
            <a:spAutoFit/>
          </a:bodyPr>
          <a:lstStyle/>
          <a:p>
            <a:r>
              <a:rPr lang="en-CO" dirty="0"/>
              <a:t>mensaje</a:t>
            </a:r>
          </a:p>
        </p:txBody>
      </p:sp>
      <p:sp>
        <p:nvSpPr>
          <p:cNvPr id="2" name="Rectangle 1">
            <a:extLst>
              <a:ext uri="{FF2B5EF4-FFF2-40B4-BE49-F238E27FC236}">
                <a16:creationId xmlns:a16="http://schemas.microsoft.com/office/drawing/2014/main" id="{8220F45A-76A4-7044-9B95-DDACE186D8CE}"/>
              </a:ext>
            </a:extLst>
          </p:cNvPr>
          <p:cNvSpPr/>
          <p:nvPr/>
        </p:nvSpPr>
        <p:spPr>
          <a:xfrm>
            <a:off x="5421748" y="2962843"/>
            <a:ext cx="1762299" cy="1278958"/>
          </a:xfrm>
          <a:prstGeom prst="rect">
            <a:avLst/>
          </a:prstGeom>
          <a:blipFill dpi="0" rotWithShape="1">
            <a:blip r:embed="rId2">
              <a:alphaModFix amt="58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dirty="0"/>
          </a:p>
        </p:txBody>
      </p:sp>
      <p:sp>
        <p:nvSpPr>
          <p:cNvPr id="3" name="TextBox 2">
            <a:extLst>
              <a:ext uri="{FF2B5EF4-FFF2-40B4-BE49-F238E27FC236}">
                <a16:creationId xmlns:a16="http://schemas.microsoft.com/office/drawing/2014/main" id="{2025D2CD-06AE-9B40-99FE-F3B1008B2299}"/>
              </a:ext>
            </a:extLst>
          </p:cNvPr>
          <p:cNvSpPr txBox="1"/>
          <p:nvPr/>
        </p:nvSpPr>
        <p:spPr>
          <a:xfrm>
            <a:off x="5829130" y="2593512"/>
            <a:ext cx="901689" cy="369332"/>
          </a:xfrm>
          <a:prstGeom prst="rect">
            <a:avLst/>
          </a:prstGeom>
          <a:noFill/>
        </p:spPr>
        <p:txBody>
          <a:bodyPr wrap="square" rtlCol="0">
            <a:spAutoFit/>
          </a:bodyPr>
          <a:lstStyle/>
          <a:p>
            <a:pPr algn="ctr"/>
            <a:r>
              <a:rPr lang="en-CO" dirty="0"/>
              <a:t>Ruido</a:t>
            </a:r>
          </a:p>
        </p:txBody>
      </p:sp>
      <p:sp>
        <p:nvSpPr>
          <p:cNvPr id="12" name="Title 1">
            <a:extLst>
              <a:ext uri="{FF2B5EF4-FFF2-40B4-BE49-F238E27FC236}">
                <a16:creationId xmlns:a16="http://schemas.microsoft.com/office/drawing/2014/main" id="{F4E7DA56-3CCC-AB6A-9ABA-CC1DFF37FB55}"/>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50162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AD9A71-6DD2-8E40-BA11-118ECBA473ED}"/>
              </a:ext>
            </a:extLst>
          </p:cNvPr>
          <p:cNvSpPr txBox="1"/>
          <p:nvPr/>
        </p:nvSpPr>
        <p:spPr>
          <a:xfrm>
            <a:off x="3217041" y="1480254"/>
            <a:ext cx="5757923" cy="646331"/>
          </a:xfrm>
          <a:prstGeom prst="rect">
            <a:avLst/>
          </a:prstGeom>
          <a:noFill/>
        </p:spPr>
        <p:txBody>
          <a:bodyPr wrap="none" rtlCol="0">
            <a:spAutoFit/>
          </a:bodyPr>
          <a:lstStyle/>
          <a:p>
            <a:pPr algn="ctr"/>
            <a:r>
              <a:rPr lang="es-ES" dirty="0"/>
              <a:t>En una corriente eléctrica se pueden distinguir dos estados </a:t>
            </a:r>
          </a:p>
          <a:p>
            <a:pPr algn="ctr"/>
            <a:r>
              <a:rPr lang="es-ES" dirty="0"/>
              <a:t>(medio caricatura, pero sí):</a:t>
            </a:r>
            <a:endParaRPr lang="en-CO" dirty="0"/>
          </a:p>
        </p:txBody>
      </p:sp>
      <p:sp>
        <p:nvSpPr>
          <p:cNvPr id="9" name="Rectangle 8">
            <a:extLst>
              <a:ext uri="{FF2B5EF4-FFF2-40B4-BE49-F238E27FC236}">
                <a16:creationId xmlns:a16="http://schemas.microsoft.com/office/drawing/2014/main" id="{C7D6A298-5801-D340-B4C9-CF8051D49102}"/>
              </a:ext>
            </a:extLst>
          </p:cNvPr>
          <p:cNvSpPr/>
          <p:nvPr/>
        </p:nvSpPr>
        <p:spPr>
          <a:xfrm>
            <a:off x="3549035" y="3046615"/>
            <a:ext cx="864524" cy="1197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ectangle 11">
            <a:extLst>
              <a:ext uri="{FF2B5EF4-FFF2-40B4-BE49-F238E27FC236}">
                <a16:creationId xmlns:a16="http://schemas.microsoft.com/office/drawing/2014/main" id="{7C9B41EE-3034-5845-A603-6FFCC8608291}"/>
              </a:ext>
            </a:extLst>
          </p:cNvPr>
          <p:cNvSpPr/>
          <p:nvPr/>
        </p:nvSpPr>
        <p:spPr>
          <a:xfrm>
            <a:off x="5034740" y="3046615"/>
            <a:ext cx="864524" cy="1197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915689E5-DFBC-B742-91A0-6720B503113D}"/>
              </a:ext>
            </a:extLst>
          </p:cNvPr>
          <p:cNvSpPr txBox="1"/>
          <p:nvPr/>
        </p:nvSpPr>
        <p:spPr>
          <a:xfrm>
            <a:off x="3400852" y="2677283"/>
            <a:ext cx="1160895" cy="369332"/>
          </a:xfrm>
          <a:prstGeom prst="rect">
            <a:avLst/>
          </a:prstGeom>
          <a:noFill/>
        </p:spPr>
        <p:txBody>
          <a:bodyPr wrap="none" rtlCol="0">
            <a:spAutoFit/>
          </a:bodyPr>
          <a:lstStyle/>
          <a:p>
            <a:pPr algn="ctr"/>
            <a:r>
              <a:rPr lang="en-CO" dirty="0"/>
              <a:t>Encendido</a:t>
            </a:r>
          </a:p>
        </p:txBody>
      </p:sp>
      <p:sp>
        <p:nvSpPr>
          <p:cNvPr id="14" name="TextBox 13">
            <a:extLst>
              <a:ext uri="{FF2B5EF4-FFF2-40B4-BE49-F238E27FC236}">
                <a16:creationId xmlns:a16="http://schemas.microsoft.com/office/drawing/2014/main" id="{F4C2915A-533B-0248-BEB3-B1C95D1DEFC7}"/>
              </a:ext>
            </a:extLst>
          </p:cNvPr>
          <p:cNvSpPr txBox="1"/>
          <p:nvPr/>
        </p:nvSpPr>
        <p:spPr>
          <a:xfrm>
            <a:off x="4962442" y="2677283"/>
            <a:ext cx="1009122" cy="369332"/>
          </a:xfrm>
          <a:prstGeom prst="rect">
            <a:avLst/>
          </a:prstGeom>
          <a:noFill/>
        </p:spPr>
        <p:txBody>
          <a:bodyPr wrap="none" rtlCol="0">
            <a:spAutoFit/>
          </a:bodyPr>
          <a:lstStyle/>
          <a:p>
            <a:pPr algn="ctr"/>
            <a:r>
              <a:rPr lang="en-CO" dirty="0"/>
              <a:t>Apagado</a:t>
            </a:r>
          </a:p>
        </p:txBody>
      </p:sp>
      <p:sp>
        <p:nvSpPr>
          <p:cNvPr id="7" name="Title 1">
            <a:extLst>
              <a:ext uri="{FF2B5EF4-FFF2-40B4-BE49-F238E27FC236}">
                <a16:creationId xmlns:a16="http://schemas.microsoft.com/office/drawing/2014/main" id="{6B74D4B4-48B1-FC2D-5189-32E1C22306DF}"/>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974678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D6A298-5801-D340-B4C9-CF8051D49102}"/>
              </a:ext>
            </a:extLst>
          </p:cNvPr>
          <p:cNvSpPr/>
          <p:nvPr/>
        </p:nvSpPr>
        <p:spPr>
          <a:xfrm>
            <a:off x="3549035" y="3046615"/>
            <a:ext cx="864524" cy="1197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ectangle 11">
            <a:extLst>
              <a:ext uri="{FF2B5EF4-FFF2-40B4-BE49-F238E27FC236}">
                <a16:creationId xmlns:a16="http://schemas.microsoft.com/office/drawing/2014/main" id="{7C9B41EE-3034-5845-A603-6FFCC8608291}"/>
              </a:ext>
            </a:extLst>
          </p:cNvPr>
          <p:cNvSpPr/>
          <p:nvPr/>
        </p:nvSpPr>
        <p:spPr>
          <a:xfrm>
            <a:off x="5034740" y="3046615"/>
            <a:ext cx="864524" cy="1197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915689E5-DFBC-B742-91A0-6720B503113D}"/>
              </a:ext>
            </a:extLst>
          </p:cNvPr>
          <p:cNvSpPr txBox="1"/>
          <p:nvPr/>
        </p:nvSpPr>
        <p:spPr>
          <a:xfrm>
            <a:off x="3400852" y="2677283"/>
            <a:ext cx="1160895" cy="369332"/>
          </a:xfrm>
          <a:prstGeom prst="rect">
            <a:avLst/>
          </a:prstGeom>
          <a:noFill/>
        </p:spPr>
        <p:txBody>
          <a:bodyPr wrap="none" rtlCol="0">
            <a:spAutoFit/>
          </a:bodyPr>
          <a:lstStyle/>
          <a:p>
            <a:pPr algn="ctr"/>
            <a:r>
              <a:rPr lang="en-CO" dirty="0"/>
              <a:t>Encendido</a:t>
            </a:r>
          </a:p>
        </p:txBody>
      </p:sp>
      <p:sp>
        <p:nvSpPr>
          <p:cNvPr id="14" name="TextBox 13">
            <a:extLst>
              <a:ext uri="{FF2B5EF4-FFF2-40B4-BE49-F238E27FC236}">
                <a16:creationId xmlns:a16="http://schemas.microsoft.com/office/drawing/2014/main" id="{F4C2915A-533B-0248-BEB3-B1C95D1DEFC7}"/>
              </a:ext>
            </a:extLst>
          </p:cNvPr>
          <p:cNvSpPr txBox="1"/>
          <p:nvPr/>
        </p:nvSpPr>
        <p:spPr>
          <a:xfrm>
            <a:off x="4962442" y="2677283"/>
            <a:ext cx="1009122" cy="369332"/>
          </a:xfrm>
          <a:prstGeom prst="rect">
            <a:avLst/>
          </a:prstGeom>
          <a:noFill/>
        </p:spPr>
        <p:txBody>
          <a:bodyPr wrap="none" rtlCol="0">
            <a:spAutoFit/>
          </a:bodyPr>
          <a:lstStyle/>
          <a:p>
            <a:pPr algn="ctr"/>
            <a:r>
              <a:rPr lang="en-CO" dirty="0"/>
              <a:t>Apagado</a:t>
            </a:r>
          </a:p>
        </p:txBody>
      </p:sp>
      <p:cxnSp>
        <p:nvCxnSpPr>
          <p:cNvPr id="3" name="Straight Connector 2">
            <a:extLst>
              <a:ext uri="{FF2B5EF4-FFF2-40B4-BE49-F238E27FC236}">
                <a16:creationId xmlns:a16="http://schemas.microsoft.com/office/drawing/2014/main" id="{52415460-D9FC-D040-A9D1-221AD950A718}"/>
              </a:ext>
            </a:extLst>
          </p:cNvPr>
          <p:cNvCxnSpPr/>
          <p:nvPr/>
        </p:nvCxnSpPr>
        <p:spPr>
          <a:xfrm>
            <a:off x="412041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69D331-1CC0-A045-9C05-9129BC9179F4}"/>
              </a:ext>
            </a:extLst>
          </p:cNvPr>
          <p:cNvCxnSpPr>
            <a:cxnSpLocks/>
          </p:cNvCxnSpPr>
          <p:nvPr/>
        </p:nvCxnSpPr>
        <p:spPr>
          <a:xfrm>
            <a:off x="4162943" y="47359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75B1B4-F12E-7E41-9B52-FDA88A3C539C}"/>
              </a:ext>
            </a:extLst>
          </p:cNvPr>
          <p:cNvCxnSpPr>
            <a:cxnSpLocks/>
          </p:cNvCxnSpPr>
          <p:nvPr/>
        </p:nvCxnSpPr>
        <p:spPr>
          <a:xfrm>
            <a:off x="420547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8A7D41-7491-2145-8E50-6C967D7ED168}"/>
              </a:ext>
            </a:extLst>
          </p:cNvPr>
          <p:cNvCxnSpPr/>
          <p:nvPr/>
        </p:nvCxnSpPr>
        <p:spPr>
          <a:xfrm>
            <a:off x="424800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A853E9-16C4-3B45-AA5F-B36EA23444A7}"/>
              </a:ext>
            </a:extLst>
          </p:cNvPr>
          <p:cNvCxnSpPr>
            <a:cxnSpLocks/>
          </p:cNvCxnSpPr>
          <p:nvPr/>
        </p:nvCxnSpPr>
        <p:spPr>
          <a:xfrm>
            <a:off x="429053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71BBE91-A47C-144D-80B3-5B9440469A95}"/>
              </a:ext>
            </a:extLst>
          </p:cNvPr>
          <p:cNvCxnSpPr>
            <a:cxnSpLocks/>
          </p:cNvCxnSpPr>
          <p:nvPr/>
        </p:nvCxnSpPr>
        <p:spPr>
          <a:xfrm>
            <a:off x="433306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BCDB87-B84A-E14B-9EEC-7B205B32F30D}"/>
              </a:ext>
            </a:extLst>
          </p:cNvPr>
          <p:cNvCxnSpPr>
            <a:cxnSpLocks/>
          </p:cNvCxnSpPr>
          <p:nvPr/>
        </p:nvCxnSpPr>
        <p:spPr>
          <a:xfrm>
            <a:off x="437559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26C2CD-C699-A542-B22E-BFAF2438E612}"/>
              </a:ext>
            </a:extLst>
          </p:cNvPr>
          <p:cNvCxnSpPr/>
          <p:nvPr/>
        </p:nvCxnSpPr>
        <p:spPr>
          <a:xfrm>
            <a:off x="44181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9E3ABF-8250-574D-B8E1-C00203AA973C}"/>
              </a:ext>
            </a:extLst>
          </p:cNvPr>
          <p:cNvCxnSpPr>
            <a:cxnSpLocks/>
          </p:cNvCxnSpPr>
          <p:nvPr/>
        </p:nvCxnSpPr>
        <p:spPr>
          <a:xfrm>
            <a:off x="446065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A178783-607C-8941-9A0B-0E397D4F30FF}"/>
              </a:ext>
            </a:extLst>
          </p:cNvPr>
          <p:cNvCxnSpPr>
            <a:cxnSpLocks/>
          </p:cNvCxnSpPr>
          <p:nvPr/>
        </p:nvCxnSpPr>
        <p:spPr>
          <a:xfrm>
            <a:off x="45031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049330-2018-AD4B-B199-FF91A7E5FEA8}"/>
              </a:ext>
            </a:extLst>
          </p:cNvPr>
          <p:cNvCxnSpPr>
            <a:cxnSpLocks/>
          </p:cNvCxnSpPr>
          <p:nvPr/>
        </p:nvCxnSpPr>
        <p:spPr>
          <a:xfrm>
            <a:off x="454571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4829E-DEB2-6549-A65E-343B605F66E9}"/>
              </a:ext>
            </a:extLst>
          </p:cNvPr>
          <p:cNvCxnSpPr>
            <a:cxnSpLocks/>
          </p:cNvCxnSpPr>
          <p:nvPr/>
        </p:nvCxnSpPr>
        <p:spPr>
          <a:xfrm>
            <a:off x="458824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A35793-5333-5044-A88F-BB26C7CDE4C0}"/>
              </a:ext>
            </a:extLst>
          </p:cNvPr>
          <p:cNvCxnSpPr>
            <a:cxnSpLocks/>
          </p:cNvCxnSpPr>
          <p:nvPr/>
        </p:nvCxnSpPr>
        <p:spPr>
          <a:xfrm>
            <a:off x="4630773" y="5015028"/>
            <a:ext cx="0" cy="139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9BE391-02EA-8245-8735-A981B078B8E9}"/>
              </a:ext>
            </a:extLst>
          </p:cNvPr>
          <p:cNvCxnSpPr>
            <a:cxnSpLocks/>
          </p:cNvCxnSpPr>
          <p:nvPr/>
        </p:nvCxnSpPr>
        <p:spPr>
          <a:xfrm>
            <a:off x="4675883" y="5056424"/>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F10AB2-571B-5943-8142-1F12ECF20118}"/>
              </a:ext>
            </a:extLst>
          </p:cNvPr>
          <p:cNvCxnSpPr>
            <a:cxnSpLocks/>
          </p:cNvCxnSpPr>
          <p:nvPr/>
        </p:nvCxnSpPr>
        <p:spPr>
          <a:xfrm>
            <a:off x="4715833" y="5056424"/>
            <a:ext cx="0" cy="60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C1DE2C-4FC7-5F44-9713-71485EE64BF2}"/>
              </a:ext>
            </a:extLst>
          </p:cNvPr>
          <p:cNvCxnSpPr>
            <a:cxnSpLocks/>
          </p:cNvCxnSpPr>
          <p:nvPr/>
        </p:nvCxnSpPr>
        <p:spPr>
          <a:xfrm>
            <a:off x="4758363" y="5015028"/>
            <a:ext cx="0" cy="15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515224-2298-2346-A1B9-AACA08928A0A}"/>
              </a:ext>
            </a:extLst>
          </p:cNvPr>
          <p:cNvCxnSpPr>
            <a:cxnSpLocks/>
          </p:cNvCxnSpPr>
          <p:nvPr/>
        </p:nvCxnSpPr>
        <p:spPr>
          <a:xfrm>
            <a:off x="4800893" y="5018791"/>
            <a:ext cx="0" cy="10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9A1A4-1E7D-9B47-812A-007071D2872E}"/>
              </a:ext>
            </a:extLst>
          </p:cNvPr>
          <p:cNvCxnSpPr>
            <a:cxnSpLocks/>
          </p:cNvCxnSpPr>
          <p:nvPr/>
        </p:nvCxnSpPr>
        <p:spPr>
          <a:xfrm>
            <a:off x="484342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A9F5F5-E07E-AF45-A243-7B28D52A599A}"/>
              </a:ext>
            </a:extLst>
          </p:cNvPr>
          <p:cNvCxnSpPr>
            <a:cxnSpLocks/>
          </p:cNvCxnSpPr>
          <p:nvPr/>
        </p:nvCxnSpPr>
        <p:spPr>
          <a:xfrm>
            <a:off x="4885953" y="5048895"/>
            <a:ext cx="0" cy="6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6EDA98-CD52-964A-88CF-336772E782AC}"/>
              </a:ext>
            </a:extLst>
          </p:cNvPr>
          <p:cNvCxnSpPr>
            <a:cxnSpLocks/>
          </p:cNvCxnSpPr>
          <p:nvPr/>
        </p:nvCxnSpPr>
        <p:spPr>
          <a:xfrm>
            <a:off x="49284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756643-2F66-F84D-BB82-89D3ABEE2D22}"/>
              </a:ext>
            </a:extLst>
          </p:cNvPr>
          <p:cNvCxnSpPr>
            <a:cxnSpLocks/>
          </p:cNvCxnSpPr>
          <p:nvPr/>
        </p:nvCxnSpPr>
        <p:spPr>
          <a:xfrm>
            <a:off x="497101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C35B42-D949-7441-9B5A-92BD1FCDC745}"/>
              </a:ext>
            </a:extLst>
          </p:cNvPr>
          <p:cNvCxnSpPr>
            <a:cxnSpLocks/>
          </p:cNvCxnSpPr>
          <p:nvPr/>
        </p:nvCxnSpPr>
        <p:spPr>
          <a:xfrm>
            <a:off x="5013543" y="5026320"/>
            <a:ext cx="0" cy="90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CF4812-9A00-BB4E-81B3-F4F5D9D054D4}"/>
              </a:ext>
            </a:extLst>
          </p:cNvPr>
          <p:cNvCxnSpPr>
            <a:cxnSpLocks/>
          </p:cNvCxnSpPr>
          <p:nvPr/>
        </p:nvCxnSpPr>
        <p:spPr>
          <a:xfrm>
            <a:off x="5056073" y="4969873"/>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9FC0B0-54A5-0E4F-92FE-86F14470CB43}"/>
              </a:ext>
            </a:extLst>
          </p:cNvPr>
          <p:cNvCxnSpPr>
            <a:cxnSpLocks/>
          </p:cNvCxnSpPr>
          <p:nvPr/>
        </p:nvCxnSpPr>
        <p:spPr>
          <a:xfrm>
            <a:off x="5098603" y="5041369"/>
            <a:ext cx="0" cy="7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281A2-EE28-F34C-8F0C-C7B533C2E135}"/>
              </a:ext>
            </a:extLst>
          </p:cNvPr>
          <p:cNvCxnSpPr>
            <a:cxnSpLocks/>
          </p:cNvCxnSpPr>
          <p:nvPr/>
        </p:nvCxnSpPr>
        <p:spPr>
          <a:xfrm>
            <a:off x="5141133" y="505007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EAD7A5E-AAE3-764F-8E67-512F64A1AB16}"/>
              </a:ext>
            </a:extLst>
          </p:cNvPr>
          <p:cNvCxnSpPr>
            <a:cxnSpLocks/>
          </p:cNvCxnSpPr>
          <p:nvPr/>
        </p:nvCxnSpPr>
        <p:spPr>
          <a:xfrm>
            <a:off x="518366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65BD96-DAA2-CD44-93BF-96BA2D8291F2}"/>
              </a:ext>
            </a:extLst>
          </p:cNvPr>
          <p:cNvCxnSpPr>
            <a:cxnSpLocks/>
          </p:cNvCxnSpPr>
          <p:nvPr/>
        </p:nvCxnSpPr>
        <p:spPr>
          <a:xfrm>
            <a:off x="522619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C43492-EA00-F24C-A61F-AE2DE777000C}"/>
              </a:ext>
            </a:extLst>
          </p:cNvPr>
          <p:cNvCxnSpPr>
            <a:cxnSpLocks/>
          </p:cNvCxnSpPr>
          <p:nvPr/>
        </p:nvCxnSpPr>
        <p:spPr>
          <a:xfrm>
            <a:off x="526872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B83137-D141-594C-B786-39BF136EBA30}"/>
              </a:ext>
            </a:extLst>
          </p:cNvPr>
          <p:cNvCxnSpPr>
            <a:cxnSpLocks/>
          </p:cNvCxnSpPr>
          <p:nvPr/>
        </p:nvCxnSpPr>
        <p:spPr>
          <a:xfrm>
            <a:off x="531125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357604-DC1F-684D-8530-2683B73F1FCB}"/>
              </a:ext>
            </a:extLst>
          </p:cNvPr>
          <p:cNvCxnSpPr/>
          <p:nvPr/>
        </p:nvCxnSpPr>
        <p:spPr>
          <a:xfrm>
            <a:off x="53537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05F8CE-CDC4-1344-94D2-EC5BAF3CE227}"/>
              </a:ext>
            </a:extLst>
          </p:cNvPr>
          <p:cNvCxnSpPr>
            <a:cxnSpLocks/>
          </p:cNvCxnSpPr>
          <p:nvPr/>
        </p:nvCxnSpPr>
        <p:spPr>
          <a:xfrm>
            <a:off x="5396313" y="4792476"/>
            <a:ext cx="0" cy="590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BA4800-00BD-4348-B236-C92FF5DE292B}"/>
              </a:ext>
            </a:extLst>
          </p:cNvPr>
          <p:cNvCxnSpPr>
            <a:cxnSpLocks/>
          </p:cNvCxnSpPr>
          <p:nvPr/>
        </p:nvCxnSpPr>
        <p:spPr>
          <a:xfrm>
            <a:off x="5436337" y="4583353"/>
            <a:ext cx="0" cy="8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DB9F996-7C45-334D-BC02-4ADCBA475BD2}"/>
              </a:ext>
            </a:extLst>
          </p:cNvPr>
          <p:cNvCxnSpPr>
            <a:cxnSpLocks/>
          </p:cNvCxnSpPr>
          <p:nvPr/>
        </p:nvCxnSpPr>
        <p:spPr>
          <a:xfrm>
            <a:off x="5481373" y="4735972"/>
            <a:ext cx="0" cy="57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1AF8C2-07DA-7748-9C5F-5351C6970A92}"/>
              </a:ext>
            </a:extLst>
          </p:cNvPr>
          <p:cNvCxnSpPr>
            <a:cxnSpLocks/>
          </p:cNvCxnSpPr>
          <p:nvPr/>
        </p:nvCxnSpPr>
        <p:spPr>
          <a:xfrm>
            <a:off x="552390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FD6649-7D3B-2A4A-AAFD-4FBB01C8356D}"/>
              </a:ext>
            </a:extLst>
          </p:cNvPr>
          <p:cNvCxnSpPr>
            <a:cxnSpLocks/>
          </p:cNvCxnSpPr>
          <p:nvPr/>
        </p:nvCxnSpPr>
        <p:spPr>
          <a:xfrm>
            <a:off x="556643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C488EE-666E-E145-976E-57D24AD03357}"/>
              </a:ext>
            </a:extLst>
          </p:cNvPr>
          <p:cNvCxnSpPr>
            <a:cxnSpLocks/>
          </p:cNvCxnSpPr>
          <p:nvPr/>
        </p:nvCxnSpPr>
        <p:spPr>
          <a:xfrm>
            <a:off x="560896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25A039-0A4C-6B48-A984-1C14ED8F7E39}"/>
              </a:ext>
            </a:extLst>
          </p:cNvPr>
          <p:cNvCxnSpPr/>
          <p:nvPr/>
        </p:nvCxnSpPr>
        <p:spPr>
          <a:xfrm>
            <a:off x="565149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154CB7-AAC2-BE4F-89BF-BE604DA789CB}"/>
              </a:ext>
            </a:extLst>
          </p:cNvPr>
          <p:cNvCxnSpPr>
            <a:cxnSpLocks/>
          </p:cNvCxnSpPr>
          <p:nvPr/>
        </p:nvCxnSpPr>
        <p:spPr>
          <a:xfrm>
            <a:off x="5694023" y="4792476"/>
            <a:ext cx="0" cy="557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6AD7E9-FA53-124B-BCAF-220B662F6497}"/>
              </a:ext>
            </a:extLst>
          </p:cNvPr>
          <p:cNvCxnSpPr>
            <a:cxnSpLocks/>
          </p:cNvCxnSpPr>
          <p:nvPr/>
        </p:nvCxnSpPr>
        <p:spPr>
          <a:xfrm>
            <a:off x="5736553" y="47236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7A7303-8304-2B42-B5F4-FA4393D2F172}"/>
              </a:ext>
            </a:extLst>
          </p:cNvPr>
          <p:cNvCxnSpPr/>
          <p:nvPr/>
        </p:nvCxnSpPr>
        <p:spPr>
          <a:xfrm>
            <a:off x="57790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CA918D-A178-BB43-BF20-1D8E353380F0}"/>
              </a:ext>
            </a:extLst>
          </p:cNvPr>
          <p:cNvCxnSpPr>
            <a:cxnSpLocks/>
          </p:cNvCxnSpPr>
          <p:nvPr/>
        </p:nvCxnSpPr>
        <p:spPr>
          <a:xfrm>
            <a:off x="5821613" y="4583353"/>
            <a:ext cx="0" cy="928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6AF97F-FCBA-404F-AA87-2515BDADA716}"/>
              </a:ext>
            </a:extLst>
          </p:cNvPr>
          <p:cNvCxnSpPr>
            <a:cxnSpLocks/>
          </p:cNvCxnSpPr>
          <p:nvPr/>
        </p:nvCxnSpPr>
        <p:spPr>
          <a:xfrm>
            <a:off x="5864143" y="4400400"/>
            <a:ext cx="0" cy="1207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E42C72-7D4A-7342-A016-70A5DFC7E37C}"/>
              </a:ext>
            </a:extLst>
          </p:cNvPr>
          <p:cNvCxnSpPr>
            <a:cxnSpLocks/>
          </p:cNvCxnSpPr>
          <p:nvPr/>
        </p:nvCxnSpPr>
        <p:spPr>
          <a:xfrm>
            <a:off x="5906673" y="4661371"/>
            <a:ext cx="0" cy="771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D286EF-888F-4F4D-933B-FD3BDA367ED0}"/>
              </a:ext>
            </a:extLst>
          </p:cNvPr>
          <p:cNvCxnSpPr>
            <a:cxnSpLocks/>
          </p:cNvCxnSpPr>
          <p:nvPr/>
        </p:nvCxnSpPr>
        <p:spPr>
          <a:xfrm>
            <a:off x="5949203" y="4792476"/>
            <a:ext cx="0" cy="519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AE3903-FB01-384F-B1E3-9499209B50D6}"/>
              </a:ext>
            </a:extLst>
          </p:cNvPr>
          <p:cNvCxnSpPr/>
          <p:nvPr/>
        </p:nvCxnSpPr>
        <p:spPr>
          <a:xfrm>
            <a:off x="59917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8246B43-54D1-0749-946C-84C471C34831}"/>
              </a:ext>
            </a:extLst>
          </p:cNvPr>
          <p:cNvCxnSpPr>
            <a:cxnSpLocks/>
          </p:cNvCxnSpPr>
          <p:nvPr/>
        </p:nvCxnSpPr>
        <p:spPr>
          <a:xfrm>
            <a:off x="603426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E26F950-5BA6-254D-A88B-5C495A4429D7}"/>
              </a:ext>
            </a:extLst>
          </p:cNvPr>
          <p:cNvCxnSpPr>
            <a:cxnSpLocks/>
          </p:cNvCxnSpPr>
          <p:nvPr/>
        </p:nvCxnSpPr>
        <p:spPr>
          <a:xfrm>
            <a:off x="607679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2B2E68-ECC5-5F4E-8647-06CCA7B0244C}"/>
              </a:ext>
            </a:extLst>
          </p:cNvPr>
          <p:cNvCxnSpPr>
            <a:cxnSpLocks/>
          </p:cNvCxnSpPr>
          <p:nvPr/>
        </p:nvCxnSpPr>
        <p:spPr>
          <a:xfrm>
            <a:off x="61193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6FCEB7-18B1-8342-A669-1677E20AB469}"/>
              </a:ext>
            </a:extLst>
          </p:cNvPr>
          <p:cNvCxnSpPr>
            <a:cxnSpLocks/>
          </p:cNvCxnSpPr>
          <p:nvPr/>
        </p:nvCxnSpPr>
        <p:spPr>
          <a:xfrm>
            <a:off x="616185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64D05B-C36F-3344-A65D-27BDC4B4C9B1}"/>
              </a:ext>
            </a:extLst>
          </p:cNvPr>
          <p:cNvCxnSpPr>
            <a:cxnSpLocks/>
          </p:cNvCxnSpPr>
          <p:nvPr/>
        </p:nvCxnSpPr>
        <p:spPr>
          <a:xfrm>
            <a:off x="620438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35731A-98EC-D149-9412-7E80C20CA27E}"/>
              </a:ext>
            </a:extLst>
          </p:cNvPr>
          <p:cNvCxnSpPr>
            <a:cxnSpLocks/>
          </p:cNvCxnSpPr>
          <p:nvPr/>
        </p:nvCxnSpPr>
        <p:spPr>
          <a:xfrm>
            <a:off x="624691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F85C5A4-8639-C04F-851F-1CF8BDA496FC}"/>
              </a:ext>
            </a:extLst>
          </p:cNvPr>
          <p:cNvCxnSpPr>
            <a:cxnSpLocks/>
          </p:cNvCxnSpPr>
          <p:nvPr/>
        </p:nvCxnSpPr>
        <p:spPr>
          <a:xfrm>
            <a:off x="6289443" y="503502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8A507D3-DA90-2142-A76B-66A9E069C9B5}"/>
              </a:ext>
            </a:extLst>
          </p:cNvPr>
          <p:cNvCxnSpPr>
            <a:cxnSpLocks/>
          </p:cNvCxnSpPr>
          <p:nvPr/>
        </p:nvCxnSpPr>
        <p:spPr>
          <a:xfrm>
            <a:off x="633197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85E7BF-5991-984B-B9B6-1D20BAEADDB3}"/>
              </a:ext>
            </a:extLst>
          </p:cNvPr>
          <p:cNvCxnSpPr>
            <a:cxnSpLocks/>
          </p:cNvCxnSpPr>
          <p:nvPr/>
        </p:nvCxnSpPr>
        <p:spPr>
          <a:xfrm>
            <a:off x="637450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AED769-2B66-8B41-8F2C-F680AB27F3EE}"/>
              </a:ext>
            </a:extLst>
          </p:cNvPr>
          <p:cNvCxnSpPr>
            <a:cxnSpLocks/>
          </p:cNvCxnSpPr>
          <p:nvPr/>
        </p:nvCxnSpPr>
        <p:spPr>
          <a:xfrm>
            <a:off x="6417033" y="4990804"/>
            <a:ext cx="0" cy="125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FB9305C-915F-C34C-8143-BCA2C6CAC66E}"/>
              </a:ext>
            </a:extLst>
          </p:cNvPr>
          <p:cNvCxnSpPr>
            <a:cxnSpLocks/>
          </p:cNvCxnSpPr>
          <p:nvPr/>
        </p:nvCxnSpPr>
        <p:spPr>
          <a:xfrm>
            <a:off x="6459563" y="5015028"/>
            <a:ext cx="0" cy="8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E09CCA-DE1E-B244-B4B5-75129B6F6F41}"/>
              </a:ext>
            </a:extLst>
          </p:cNvPr>
          <p:cNvCxnSpPr>
            <a:cxnSpLocks/>
          </p:cNvCxnSpPr>
          <p:nvPr/>
        </p:nvCxnSpPr>
        <p:spPr>
          <a:xfrm>
            <a:off x="6502093" y="4972460"/>
            <a:ext cx="0" cy="173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3CE3F23-3874-BF46-AAF0-5407FD37C155}"/>
              </a:ext>
            </a:extLst>
          </p:cNvPr>
          <p:cNvCxnSpPr/>
          <p:nvPr/>
        </p:nvCxnSpPr>
        <p:spPr>
          <a:xfrm>
            <a:off x="65446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A8A427-43FE-B845-B38E-462DC97A1C8A}"/>
              </a:ext>
            </a:extLst>
          </p:cNvPr>
          <p:cNvCxnSpPr>
            <a:cxnSpLocks/>
          </p:cNvCxnSpPr>
          <p:nvPr/>
        </p:nvCxnSpPr>
        <p:spPr>
          <a:xfrm>
            <a:off x="658715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68C872A-5695-404E-862E-80C883CB56E8}"/>
              </a:ext>
            </a:extLst>
          </p:cNvPr>
          <p:cNvCxnSpPr>
            <a:cxnSpLocks/>
          </p:cNvCxnSpPr>
          <p:nvPr/>
        </p:nvCxnSpPr>
        <p:spPr>
          <a:xfrm>
            <a:off x="662968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C8439CD-C692-984E-BC73-2CB680596F2A}"/>
              </a:ext>
            </a:extLst>
          </p:cNvPr>
          <p:cNvCxnSpPr>
            <a:cxnSpLocks/>
          </p:cNvCxnSpPr>
          <p:nvPr/>
        </p:nvCxnSpPr>
        <p:spPr>
          <a:xfrm>
            <a:off x="667221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A1F15E9-93AF-AA41-A111-57A80C774654}"/>
              </a:ext>
            </a:extLst>
          </p:cNvPr>
          <p:cNvCxnSpPr>
            <a:cxnSpLocks/>
          </p:cNvCxnSpPr>
          <p:nvPr/>
        </p:nvCxnSpPr>
        <p:spPr>
          <a:xfrm flipH="1">
            <a:off x="6719708" y="4612979"/>
            <a:ext cx="1" cy="898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9348AA-6BCF-8248-937D-590D7F08434A}"/>
              </a:ext>
            </a:extLst>
          </p:cNvPr>
          <p:cNvCxnSpPr>
            <a:cxnSpLocks/>
          </p:cNvCxnSpPr>
          <p:nvPr/>
        </p:nvCxnSpPr>
        <p:spPr>
          <a:xfrm>
            <a:off x="6757273" y="4706503"/>
            <a:ext cx="0" cy="70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2CBD4F-7F34-2948-945D-57E268E8E315}"/>
              </a:ext>
            </a:extLst>
          </p:cNvPr>
          <p:cNvCxnSpPr>
            <a:cxnSpLocks/>
          </p:cNvCxnSpPr>
          <p:nvPr/>
        </p:nvCxnSpPr>
        <p:spPr>
          <a:xfrm>
            <a:off x="6799803" y="4811354"/>
            <a:ext cx="0" cy="537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3176E8-4847-3D4F-87F9-F613AE9371D5}"/>
              </a:ext>
            </a:extLst>
          </p:cNvPr>
          <p:cNvCxnSpPr>
            <a:cxnSpLocks/>
          </p:cNvCxnSpPr>
          <p:nvPr/>
        </p:nvCxnSpPr>
        <p:spPr>
          <a:xfrm>
            <a:off x="68423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66299A5-AFC9-164F-8FE7-392DA078F86A}"/>
              </a:ext>
            </a:extLst>
          </p:cNvPr>
          <p:cNvCxnSpPr>
            <a:cxnSpLocks/>
          </p:cNvCxnSpPr>
          <p:nvPr/>
        </p:nvCxnSpPr>
        <p:spPr>
          <a:xfrm>
            <a:off x="688486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FD20DBB-EF56-F744-A1D4-FEE321F39CC7}"/>
              </a:ext>
            </a:extLst>
          </p:cNvPr>
          <p:cNvCxnSpPr>
            <a:cxnSpLocks/>
          </p:cNvCxnSpPr>
          <p:nvPr/>
        </p:nvCxnSpPr>
        <p:spPr>
          <a:xfrm>
            <a:off x="692739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5039B34-5C78-FB44-904E-78D15FE6F99F}"/>
              </a:ext>
            </a:extLst>
          </p:cNvPr>
          <p:cNvCxnSpPr>
            <a:cxnSpLocks/>
          </p:cNvCxnSpPr>
          <p:nvPr/>
        </p:nvCxnSpPr>
        <p:spPr>
          <a:xfrm>
            <a:off x="696992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DFBCD03-9E01-EE4A-AFA5-C000227F62E8}"/>
              </a:ext>
            </a:extLst>
          </p:cNvPr>
          <p:cNvCxnSpPr>
            <a:cxnSpLocks/>
          </p:cNvCxnSpPr>
          <p:nvPr/>
        </p:nvCxnSpPr>
        <p:spPr>
          <a:xfrm>
            <a:off x="701245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339E2B-8EBB-3448-BAB0-FC794BFA0900}"/>
              </a:ext>
            </a:extLst>
          </p:cNvPr>
          <p:cNvCxnSpPr>
            <a:cxnSpLocks/>
          </p:cNvCxnSpPr>
          <p:nvPr/>
        </p:nvCxnSpPr>
        <p:spPr>
          <a:xfrm>
            <a:off x="705498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8F1BA51-97D3-F54A-8572-3D091DAEF906}"/>
              </a:ext>
            </a:extLst>
          </p:cNvPr>
          <p:cNvCxnSpPr>
            <a:cxnSpLocks/>
          </p:cNvCxnSpPr>
          <p:nvPr/>
        </p:nvCxnSpPr>
        <p:spPr>
          <a:xfrm>
            <a:off x="709751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0CEEC46-CBAC-C54C-99E0-514F957CB0BB}"/>
              </a:ext>
            </a:extLst>
          </p:cNvPr>
          <p:cNvCxnSpPr>
            <a:cxnSpLocks/>
          </p:cNvCxnSpPr>
          <p:nvPr/>
        </p:nvCxnSpPr>
        <p:spPr>
          <a:xfrm>
            <a:off x="7140043" y="5048898"/>
            <a:ext cx="0" cy="4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7B0DE1B-05DA-8A48-8C03-76D9E3D0C185}"/>
              </a:ext>
            </a:extLst>
          </p:cNvPr>
          <p:cNvCxnSpPr>
            <a:cxnSpLocks/>
          </p:cNvCxnSpPr>
          <p:nvPr/>
        </p:nvCxnSpPr>
        <p:spPr>
          <a:xfrm>
            <a:off x="7182573" y="4999390"/>
            <a:ext cx="0" cy="1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4B0749-5FF5-4244-B1A4-91719573AEEF}"/>
              </a:ext>
            </a:extLst>
          </p:cNvPr>
          <p:cNvCxnSpPr>
            <a:cxnSpLocks/>
          </p:cNvCxnSpPr>
          <p:nvPr/>
        </p:nvCxnSpPr>
        <p:spPr>
          <a:xfrm>
            <a:off x="722510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C25E5B3-5CA5-2945-B37A-D9EE76F0DD91}"/>
              </a:ext>
            </a:extLst>
          </p:cNvPr>
          <p:cNvCxnSpPr>
            <a:cxnSpLocks/>
          </p:cNvCxnSpPr>
          <p:nvPr/>
        </p:nvCxnSpPr>
        <p:spPr>
          <a:xfrm flipH="1">
            <a:off x="7269879" y="5013441"/>
            <a:ext cx="1" cy="106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36AD3F-24B6-864B-A259-35E191B5F991}"/>
              </a:ext>
            </a:extLst>
          </p:cNvPr>
          <p:cNvCxnSpPr>
            <a:cxnSpLocks/>
          </p:cNvCxnSpPr>
          <p:nvPr/>
        </p:nvCxnSpPr>
        <p:spPr>
          <a:xfrm>
            <a:off x="731016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F743D3B-913E-8B40-8BBD-54F63006AAF8}"/>
              </a:ext>
            </a:extLst>
          </p:cNvPr>
          <p:cNvCxnSpPr>
            <a:cxnSpLocks/>
          </p:cNvCxnSpPr>
          <p:nvPr/>
        </p:nvCxnSpPr>
        <p:spPr>
          <a:xfrm>
            <a:off x="735269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CF97D66-7569-B24A-A7D0-CB2EA8C5FCFA}"/>
              </a:ext>
            </a:extLst>
          </p:cNvPr>
          <p:cNvCxnSpPr>
            <a:cxnSpLocks/>
          </p:cNvCxnSpPr>
          <p:nvPr/>
        </p:nvCxnSpPr>
        <p:spPr>
          <a:xfrm>
            <a:off x="7395223" y="5040312"/>
            <a:ext cx="0" cy="53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9DF75FC-1A4B-EC4A-BE8B-A480D6C413BA}"/>
              </a:ext>
            </a:extLst>
          </p:cNvPr>
          <p:cNvCxnSpPr>
            <a:cxnSpLocks/>
          </p:cNvCxnSpPr>
          <p:nvPr/>
        </p:nvCxnSpPr>
        <p:spPr>
          <a:xfrm>
            <a:off x="7437753" y="4995097"/>
            <a:ext cx="0" cy="154868"/>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310BA048-AB26-0140-9FAE-D824B5DE2BB3}"/>
              </a:ext>
            </a:extLst>
          </p:cNvPr>
          <p:cNvSpPr txBox="1"/>
          <p:nvPr/>
        </p:nvSpPr>
        <p:spPr>
          <a:xfrm>
            <a:off x="3217041" y="1480254"/>
            <a:ext cx="5757923" cy="646331"/>
          </a:xfrm>
          <a:prstGeom prst="rect">
            <a:avLst/>
          </a:prstGeom>
          <a:noFill/>
        </p:spPr>
        <p:txBody>
          <a:bodyPr wrap="none" rtlCol="0">
            <a:spAutoFit/>
          </a:bodyPr>
          <a:lstStyle/>
          <a:p>
            <a:pPr algn="ctr"/>
            <a:r>
              <a:rPr lang="es-ES" dirty="0"/>
              <a:t>En una corriente eléctrica se pueden distinguir dos estados </a:t>
            </a:r>
          </a:p>
          <a:p>
            <a:pPr algn="ctr"/>
            <a:r>
              <a:rPr lang="es-ES" dirty="0"/>
              <a:t>(medio caricatura, pero sí):</a:t>
            </a:r>
            <a:endParaRPr lang="en-CO" dirty="0"/>
          </a:p>
        </p:txBody>
      </p:sp>
      <p:sp>
        <p:nvSpPr>
          <p:cNvPr id="103" name="Title 1">
            <a:extLst>
              <a:ext uri="{FF2B5EF4-FFF2-40B4-BE49-F238E27FC236}">
                <a16:creationId xmlns:a16="http://schemas.microsoft.com/office/drawing/2014/main" id="{51C22982-EFAE-ECAF-E146-C8FC95B33DB4}"/>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346068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D6A298-5801-D340-B4C9-CF8051D49102}"/>
              </a:ext>
            </a:extLst>
          </p:cNvPr>
          <p:cNvSpPr/>
          <p:nvPr/>
        </p:nvSpPr>
        <p:spPr>
          <a:xfrm>
            <a:off x="3549035" y="3046615"/>
            <a:ext cx="864524" cy="1197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ectangle 11">
            <a:extLst>
              <a:ext uri="{FF2B5EF4-FFF2-40B4-BE49-F238E27FC236}">
                <a16:creationId xmlns:a16="http://schemas.microsoft.com/office/drawing/2014/main" id="{7C9B41EE-3034-5845-A603-6FFCC8608291}"/>
              </a:ext>
            </a:extLst>
          </p:cNvPr>
          <p:cNvSpPr/>
          <p:nvPr/>
        </p:nvSpPr>
        <p:spPr>
          <a:xfrm>
            <a:off x="5034740" y="3046615"/>
            <a:ext cx="864524" cy="1197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915689E5-DFBC-B742-91A0-6720B503113D}"/>
              </a:ext>
            </a:extLst>
          </p:cNvPr>
          <p:cNvSpPr txBox="1"/>
          <p:nvPr/>
        </p:nvSpPr>
        <p:spPr>
          <a:xfrm>
            <a:off x="3400852" y="2677283"/>
            <a:ext cx="1160895" cy="369332"/>
          </a:xfrm>
          <a:prstGeom prst="rect">
            <a:avLst/>
          </a:prstGeom>
          <a:noFill/>
        </p:spPr>
        <p:txBody>
          <a:bodyPr wrap="none" rtlCol="0">
            <a:spAutoFit/>
          </a:bodyPr>
          <a:lstStyle/>
          <a:p>
            <a:pPr algn="ctr"/>
            <a:r>
              <a:rPr lang="en-CO" dirty="0"/>
              <a:t>Encendido</a:t>
            </a:r>
          </a:p>
        </p:txBody>
      </p:sp>
      <p:sp>
        <p:nvSpPr>
          <p:cNvPr id="14" name="TextBox 13">
            <a:extLst>
              <a:ext uri="{FF2B5EF4-FFF2-40B4-BE49-F238E27FC236}">
                <a16:creationId xmlns:a16="http://schemas.microsoft.com/office/drawing/2014/main" id="{F4C2915A-533B-0248-BEB3-B1C95D1DEFC7}"/>
              </a:ext>
            </a:extLst>
          </p:cNvPr>
          <p:cNvSpPr txBox="1"/>
          <p:nvPr/>
        </p:nvSpPr>
        <p:spPr>
          <a:xfrm>
            <a:off x="4962442" y="2677283"/>
            <a:ext cx="1009122" cy="369332"/>
          </a:xfrm>
          <a:prstGeom prst="rect">
            <a:avLst/>
          </a:prstGeom>
          <a:noFill/>
        </p:spPr>
        <p:txBody>
          <a:bodyPr wrap="none" rtlCol="0">
            <a:spAutoFit/>
          </a:bodyPr>
          <a:lstStyle/>
          <a:p>
            <a:pPr algn="ctr"/>
            <a:r>
              <a:rPr lang="en-CO" dirty="0"/>
              <a:t>Apagado</a:t>
            </a:r>
          </a:p>
        </p:txBody>
      </p:sp>
      <p:sp>
        <p:nvSpPr>
          <p:cNvPr id="7" name="Rectangle 6">
            <a:extLst>
              <a:ext uri="{FF2B5EF4-FFF2-40B4-BE49-F238E27FC236}">
                <a16:creationId xmlns:a16="http://schemas.microsoft.com/office/drawing/2014/main" id="{016CE778-9212-CE43-94EC-1BD06515D87C}"/>
              </a:ext>
            </a:extLst>
          </p:cNvPr>
          <p:cNvSpPr/>
          <p:nvPr/>
        </p:nvSpPr>
        <p:spPr>
          <a:xfrm>
            <a:off x="4002884"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0" name="Rectangle 9">
            <a:extLst>
              <a:ext uri="{FF2B5EF4-FFF2-40B4-BE49-F238E27FC236}">
                <a16:creationId xmlns:a16="http://schemas.microsoft.com/office/drawing/2014/main" id="{EF62954D-EA4E-0C48-9424-596B38264626}"/>
              </a:ext>
            </a:extLst>
          </p:cNvPr>
          <p:cNvSpPr/>
          <p:nvPr/>
        </p:nvSpPr>
        <p:spPr>
          <a:xfrm>
            <a:off x="4364323"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Rectangle 14">
            <a:extLst>
              <a:ext uri="{FF2B5EF4-FFF2-40B4-BE49-F238E27FC236}">
                <a16:creationId xmlns:a16="http://schemas.microsoft.com/office/drawing/2014/main" id="{EB579894-DFFB-914A-98BE-BBA3A4C225C7}"/>
              </a:ext>
            </a:extLst>
          </p:cNvPr>
          <p:cNvSpPr/>
          <p:nvPr/>
        </p:nvSpPr>
        <p:spPr>
          <a:xfrm>
            <a:off x="4725762"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6" name="Rectangle 15">
            <a:extLst>
              <a:ext uri="{FF2B5EF4-FFF2-40B4-BE49-F238E27FC236}">
                <a16:creationId xmlns:a16="http://schemas.microsoft.com/office/drawing/2014/main" id="{004E577A-3EA5-024D-8B74-5EDFAF9FF9CE}"/>
              </a:ext>
            </a:extLst>
          </p:cNvPr>
          <p:cNvSpPr/>
          <p:nvPr/>
        </p:nvSpPr>
        <p:spPr>
          <a:xfrm>
            <a:off x="5087201"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7" name="Rectangle 16">
            <a:extLst>
              <a:ext uri="{FF2B5EF4-FFF2-40B4-BE49-F238E27FC236}">
                <a16:creationId xmlns:a16="http://schemas.microsoft.com/office/drawing/2014/main" id="{CF4861E9-2A5C-284C-9CDE-800F8A41791D}"/>
              </a:ext>
            </a:extLst>
          </p:cNvPr>
          <p:cNvSpPr/>
          <p:nvPr/>
        </p:nvSpPr>
        <p:spPr>
          <a:xfrm>
            <a:off x="5448640"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8" name="Rectangle 17">
            <a:extLst>
              <a:ext uri="{FF2B5EF4-FFF2-40B4-BE49-F238E27FC236}">
                <a16:creationId xmlns:a16="http://schemas.microsoft.com/office/drawing/2014/main" id="{5F397878-5C02-2A46-BBEB-E03EF49793AA}"/>
              </a:ext>
            </a:extLst>
          </p:cNvPr>
          <p:cNvSpPr/>
          <p:nvPr/>
        </p:nvSpPr>
        <p:spPr>
          <a:xfrm>
            <a:off x="581007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9" name="Rectangle 18">
            <a:extLst>
              <a:ext uri="{FF2B5EF4-FFF2-40B4-BE49-F238E27FC236}">
                <a16:creationId xmlns:a16="http://schemas.microsoft.com/office/drawing/2014/main" id="{EBEA7343-2AC2-4F42-8D5D-37B342415789}"/>
              </a:ext>
            </a:extLst>
          </p:cNvPr>
          <p:cNvSpPr/>
          <p:nvPr/>
        </p:nvSpPr>
        <p:spPr>
          <a:xfrm>
            <a:off x="617747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1" name="Rectangle 20">
            <a:extLst>
              <a:ext uri="{FF2B5EF4-FFF2-40B4-BE49-F238E27FC236}">
                <a16:creationId xmlns:a16="http://schemas.microsoft.com/office/drawing/2014/main" id="{A41F451A-E0CA-4C43-92EE-DB0F1124EA40}"/>
              </a:ext>
            </a:extLst>
          </p:cNvPr>
          <p:cNvSpPr/>
          <p:nvPr/>
        </p:nvSpPr>
        <p:spPr>
          <a:xfrm>
            <a:off x="654160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3" name="Rectangle 22">
            <a:extLst>
              <a:ext uri="{FF2B5EF4-FFF2-40B4-BE49-F238E27FC236}">
                <a16:creationId xmlns:a16="http://schemas.microsoft.com/office/drawing/2014/main" id="{0E238E40-36D2-7348-A4CE-122E436DEBFA}"/>
              </a:ext>
            </a:extLst>
          </p:cNvPr>
          <p:cNvSpPr/>
          <p:nvPr/>
        </p:nvSpPr>
        <p:spPr>
          <a:xfrm>
            <a:off x="690574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4" name="Rectangle 23">
            <a:extLst>
              <a:ext uri="{FF2B5EF4-FFF2-40B4-BE49-F238E27FC236}">
                <a16:creationId xmlns:a16="http://schemas.microsoft.com/office/drawing/2014/main" id="{79841F31-0E01-1E40-B98C-D81BC39B5475}"/>
              </a:ext>
            </a:extLst>
          </p:cNvPr>
          <p:cNvSpPr/>
          <p:nvPr/>
        </p:nvSpPr>
        <p:spPr>
          <a:xfrm>
            <a:off x="7269879"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cxnSp>
        <p:nvCxnSpPr>
          <p:cNvPr id="3" name="Straight Connector 2">
            <a:extLst>
              <a:ext uri="{FF2B5EF4-FFF2-40B4-BE49-F238E27FC236}">
                <a16:creationId xmlns:a16="http://schemas.microsoft.com/office/drawing/2014/main" id="{52415460-D9FC-D040-A9D1-221AD950A718}"/>
              </a:ext>
            </a:extLst>
          </p:cNvPr>
          <p:cNvCxnSpPr/>
          <p:nvPr/>
        </p:nvCxnSpPr>
        <p:spPr>
          <a:xfrm>
            <a:off x="412041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69D331-1CC0-A045-9C05-9129BC9179F4}"/>
              </a:ext>
            </a:extLst>
          </p:cNvPr>
          <p:cNvCxnSpPr>
            <a:cxnSpLocks/>
          </p:cNvCxnSpPr>
          <p:nvPr/>
        </p:nvCxnSpPr>
        <p:spPr>
          <a:xfrm>
            <a:off x="4162943" y="47359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75B1B4-F12E-7E41-9B52-FDA88A3C539C}"/>
              </a:ext>
            </a:extLst>
          </p:cNvPr>
          <p:cNvCxnSpPr>
            <a:cxnSpLocks/>
          </p:cNvCxnSpPr>
          <p:nvPr/>
        </p:nvCxnSpPr>
        <p:spPr>
          <a:xfrm>
            <a:off x="420547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8A7D41-7491-2145-8E50-6C967D7ED168}"/>
              </a:ext>
            </a:extLst>
          </p:cNvPr>
          <p:cNvCxnSpPr/>
          <p:nvPr/>
        </p:nvCxnSpPr>
        <p:spPr>
          <a:xfrm>
            <a:off x="424800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A853E9-16C4-3B45-AA5F-B36EA23444A7}"/>
              </a:ext>
            </a:extLst>
          </p:cNvPr>
          <p:cNvCxnSpPr>
            <a:cxnSpLocks/>
          </p:cNvCxnSpPr>
          <p:nvPr/>
        </p:nvCxnSpPr>
        <p:spPr>
          <a:xfrm>
            <a:off x="429053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71BBE91-A47C-144D-80B3-5B9440469A95}"/>
              </a:ext>
            </a:extLst>
          </p:cNvPr>
          <p:cNvCxnSpPr>
            <a:cxnSpLocks/>
          </p:cNvCxnSpPr>
          <p:nvPr/>
        </p:nvCxnSpPr>
        <p:spPr>
          <a:xfrm>
            <a:off x="433306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BCDB87-B84A-E14B-9EEC-7B205B32F30D}"/>
              </a:ext>
            </a:extLst>
          </p:cNvPr>
          <p:cNvCxnSpPr>
            <a:cxnSpLocks/>
          </p:cNvCxnSpPr>
          <p:nvPr/>
        </p:nvCxnSpPr>
        <p:spPr>
          <a:xfrm>
            <a:off x="437559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26C2CD-C699-A542-B22E-BFAF2438E612}"/>
              </a:ext>
            </a:extLst>
          </p:cNvPr>
          <p:cNvCxnSpPr/>
          <p:nvPr/>
        </p:nvCxnSpPr>
        <p:spPr>
          <a:xfrm>
            <a:off x="44181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9E3ABF-8250-574D-B8E1-C00203AA973C}"/>
              </a:ext>
            </a:extLst>
          </p:cNvPr>
          <p:cNvCxnSpPr>
            <a:cxnSpLocks/>
          </p:cNvCxnSpPr>
          <p:nvPr/>
        </p:nvCxnSpPr>
        <p:spPr>
          <a:xfrm>
            <a:off x="446065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A178783-607C-8941-9A0B-0E397D4F30FF}"/>
              </a:ext>
            </a:extLst>
          </p:cNvPr>
          <p:cNvCxnSpPr>
            <a:cxnSpLocks/>
          </p:cNvCxnSpPr>
          <p:nvPr/>
        </p:nvCxnSpPr>
        <p:spPr>
          <a:xfrm>
            <a:off x="45031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049330-2018-AD4B-B199-FF91A7E5FEA8}"/>
              </a:ext>
            </a:extLst>
          </p:cNvPr>
          <p:cNvCxnSpPr>
            <a:cxnSpLocks/>
          </p:cNvCxnSpPr>
          <p:nvPr/>
        </p:nvCxnSpPr>
        <p:spPr>
          <a:xfrm>
            <a:off x="454571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4829E-DEB2-6549-A65E-343B605F66E9}"/>
              </a:ext>
            </a:extLst>
          </p:cNvPr>
          <p:cNvCxnSpPr>
            <a:cxnSpLocks/>
          </p:cNvCxnSpPr>
          <p:nvPr/>
        </p:nvCxnSpPr>
        <p:spPr>
          <a:xfrm>
            <a:off x="458824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A35793-5333-5044-A88F-BB26C7CDE4C0}"/>
              </a:ext>
            </a:extLst>
          </p:cNvPr>
          <p:cNvCxnSpPr>
            <a:cxnSpLocks/>
          </p:cNvCxnSpPr>
          <p:nvPr/>
        </p:nvCxnSpPr>
        <p:spPr>
          <a:xfrm>
            <a:off x="4630773" y="5015028"/>
            <a:ext cx="0" cy="139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9BE391-02EA-8245-8735-A981B078B8E9}"/>
              </a:ext>
            </a:extLst>
          </p:cNvPr>
          <p:cNvCxnSpPr>
            <a:cxnSpLocks/>
          </p:cNvCxnSpPr>
          <p:nvPr/>
        </p:nvCxnSpPr>
        <p:spPr>
          <a:xfrm>
            <a:off x="4675883" y="5056424"/>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F10AB2-571B-5943-8142-1F12ECF20118}"/>
              </a:ext>
            </a:extLst>
          </p:cNvPr>
          <p:cNvCxnSpPr>
            <a:cxnSpLocks/>
          </p:cNvCxnSpPr>
          <p:nvPr/>
        </p:nvCxnSpPr>
        <p:spPr>
          <a:xfrm>
            <a:off x="4715833" y="5056424"/>
            <a:ext cx="0" cy="60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C1DE2C-4FC7-5F44-9713-71485EE64BF2}"/>
              </a:ext>
            </a:extLst>
          </p:cNvPr>
          <p:cNvCxnSpPr>
            <a:cxnSpLocks/>
          </p:cNvCxnSpPr>
          <p:nvPr/>
        </p:nvCxnSpPr>
        <p:spPr>
          <a:xfrm>
            <a:off x="4758363" y="5015028"/>
            <a:ext cx="0" cy="15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515224-2298-2346-A1B9-AACA08928A0A}"/>
              </a:ext>
            </a:extLst>
          </p:cNvPr>
          <p:cNvCxnSpPr>
            <a:cxnSpLocks/>
          </p:cNvCxnSpPr>
          <p:nvPr/>
        </p:nvCxnSpPr>
        <p:spPr>
          <a:xfrm>
            <a:off x="4800893" y="5018791"/>
            <a:ext cx="0" cy="10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9A1A4-1E7D-9B47-812A-007071D2872E}"/>
              </a:ext>
            </a:extLst>
          </p:cNvPr>
          <p:cNvCxnSpPr>
            <a:cxnSpLocks/>
          </p:cNvCxnSpPr>
          <p:nvPr/>
        </p:nvCxnSpPr>
        <p:spPr>
          <a:xfrm>
            <a:off x="484342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A9F5F5-E07E-AF45-A243-7B28D52A599A}"/>
              </a:ext>
            </a:extLst>
          </p:cNvPr>
          <p:cNvCxnSpPr>
            <a:cxnSpLocks/>
          </p:cNvCxnSpPr>
          <p:nvPr/>
        </p:nvCxnSpPr>
        <p:spPr>
          <a:xfrm>
            <a:off x="4885953" y="5048895"/>
            <a:ext cx="0" cy="6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6EDA98-CD52-964A-88CF-336772E782AC}"/>
              </a:ext>
            </a:extLst>
          </p:cNvPr>
          <p:cNvCxnSpPr>
            <a:cxnSpLocks/>
          </p:cNvCxnSpPr>
          <p:nvPr/>
        </p:nvCxnSpPr>
        <p:spPr>
          <a:xfrm>
            <a:off x="49284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756643-2F66-F84D-BB82-89D3ABEE2D22}"/>
              </a:ext>
            </a:extLst>
          </p:cNvPr>
          <p:cNvCxnSpPr>
            <a:cxnSpLocks/>
          </p:cNvCxnSpPr>
          <p:nvPr/>
        </p:nvCxnSpPr>
        <p:spPr>
          <a:xfrm>
            <a:off x="497101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C35B42-D949-7441-9B5A-92BD1FCDC745}"/>
              </a:ext>
            </a:extLst>
          </p:cNvPr>
          <p:cNvCxnSpPr>
            <a:cxnSpLocks/>
          </p:cNvCxnSpPr>
          <p:nvPr/>
        </p:nvCxnSpPr>
        <p:spPr>
          <a:xfrm>
            <a:off x="5013543" y="5026320"/>
            <a:ext cx="0" cy="90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CF4812-9A00-BB4E-81B3-F4F5D9D054D4}"/>
              </a:ext>
            </a:extLst>
          </p:cNvPr>
          <p:cNvCxnSpPr>
            <a:cxnSpLocks/>
          </p:cNvCxnSpPr>
          <p:nvPr/>
        </p:nvCxnSpPr>
        <p:spPr>
          <a:xfrm>
            <a:off x="5056073" y="4969873"/>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9FC0B0-54A5-0E4F-92FE-86F14470CB43}"/>
              </a:ext>
            </a:extLst>
          </p:cNvPr>
          <p:cNvCxnSpPr>
            <a:cxnSpLocks/>
          </p:cNvCxnSpPr>
          <p:nvPr/>
        </p:nvCxnSpPr>
        <p:spPr>
          <a:xfrm>
            <a:off x="5098603" y="5041369"/>
            <a:ext cx="0" cy="7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281A2-EE28-F34C-8F0C-C7B533C2E135}"/>
              </a:ext>
            </a:extLst>
          </p:cNvPr>
          <p:cNvCxnSpPr>
            <a:cxnSpLocks/>
          </p:cNvCxnSpPr>
          <p:nvPr/>
        </p:nvCxnSpPr>
        <p:spPr>
          <a:xfrm>
            <a:off x="5141133" y="505007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EAD7A5E-AAE3-764F-8E67-512F64A1AB16}"/>
              </a:ext>
            </a:extLst>
          </p:cNvPr>
          <p:cNvCxnSpPr>
            <a:cxnSpLocks/>
          </p:cNvCxnSpPr>
          <p:nvPr/>
        </p:nvCxnSpPr>
        <p:spPr>
          <a:xfrm>
            <a:off x="518366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65BD96-DAA2-CD44-93BF-96BA2D8291F2}"/>
              </a:ext>
            </a:extLst>
          </p:cNvPr>
          <p:cNvCxnSpPr>
            <a:cxnSpLocks/>
          </p:cNvCxnSpPr>
          <p:nvPr/>
        </p:nvCxnSpPr>
        <p:spPr>
          <a:xfrm>
            <a:off x="522619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C43492-EA00-F24C-A61F-AE2DE777000C}"/>
              </a:ext>
            </a:extLst>
          </p:cNvPr>
          <p:cNvCxnSpPr>
            <a:cxnSpLocks/>
          </p:cNvCxnSpPr>
          <p:nvPr/>
        </p:nvCxnSpPr>
        <p:spPr>
          <a:xfrm>
            <a:off x="526872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B83137-D141-594C-B786-39BF136EBA30}"/>
              </a:ext>
            </a:extLst>
          </p:cNvPr>
          <p:cNvCxnSpPr>
            <a:cxnSpLocks/>
          </p:cNvCxnSpPr>
          <p:nvPr/>
        </p:nvCxnSpPr>
        <p:spPr>
          <a:xfrm>
            <a:off x="531125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357604-DC1F-684D-8530-2683B73F1FCB}"/>
              </a:ext>
            </a:extLst>
          </p:cNvPr>
          <p:cNvCxnSpPr/>
          <p:nvPr/>
        </p:nvCxnSpPr>
        <p:spPr>
          <a:xfrm>
            <a:off x="53537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05F8CE-CDC4-1344-94D2-EC5BAF3CE227}"/>
              </a:ext>
            </a:extLst>
          </p:cNvPr>
          <p:cNvCxnSpPr>
            <a:cxnSpLocks/>
          </p:cNvCxnSpPr>
          <p:nvPr/>
        </p:nvCxnSpPr>
        <p:spPr>
          <a:xfrm>
            <a:off x="5396313" y="4792476"/>
            <a:ext cx="0" cy="590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BA4800-00BD-4348-B236-C92FF5DE292B}"/>
              </a:ext>
            </a:extLst>
          </p:cNvPr>
          <p:cNvCxnSpPr>
            <a:cxnSpLocks/>
          </p:cNvCxnSpPr>
          <p:nvPr/>
        </p:nvCxnSpPr>
        <p:spPr>
          <a:xfrm>
            <a:off x="5436337" y="4583353"/>
            <a:ext cx="0" cy="8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DB9F996-7C45-334D-BC02-4ADCBA475BD2}"/>
              </a:ext>
            </a:extLst>
          </p:cNvPr>
          <p:cNvCxnSpPr>
            <a:cxnSpLocks/>
          </p:cNvCxnSpPr>
          <p:nvPr/>
        </p:nvCxnSpPr>
        <p:spPr>
          <a:xfrm>
            <a:off x="5481373" y="4735972"/>
            <a:ext cx="0" cy="57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1AF8C2-07DA-7748-9C5F-5351C6970A92}"/>
              </a:ext>
            </a:extLst>
          </p:cNvPr>
          <p:cNvCxnSpPr>
            <a:cxnSpLocks/>
          </p:cNvCxnSpPr>
          <p:nvPr/>
        </p:nvCxnSpPr>
        <p:spPr>
          <a:xfrm>
            <a:off x="552390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FD6649-7D3B-2A4A-AAFD-4FBB01C8356D}"/>
              </a:ext>
            </a:extLst>
          </p:cNvPr>
          <p:cNvCxnSpPr>
            <a:cxnSpLocks/>
          </p:cNvCxnSpPr>
          <p:nvPr/>
        </p:nvCxnSpPr>
        <p:spPr>
          <a:xfrm>
            <a:off x="556643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C488EE-666E-E145-976E-57D24AD03357}"/>
              </a:ext>
            </a:extLst>
          </p:cNvPr>
          <p:cNvCxnSpPr>
            <a:cxnSpLocks/>
          </p:cNvCxnSpPr>
          <p:nvPr/>
        </p:nvCxnSpPr>
        <p:spPr>
          <a:xfrm>
            <a:off x="560896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25A039-0A4C-6B48-A984-1C14ED8F7E39}"/>
              </a:ext>
            </a:extLst>
          </p:cNvPr>
          <p:cNvCxnSpPr/>
          <p:nvPr/>
        </p:nvCxnSpPr>
        <p:spPr>
          <a:xfrm>
            <a:off x="565149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154CB7-AAC2-BE4F-89BF-BE604DA789CB}"/>
              </a:ext>
            </a:extLst>
          </p:cNvPr>
          <p:cNvCxnSpPr>
            <a:cxnSpLocks/>
          </p:cNvCxnSpPr>
          <p:nvPr/>
        </p:nvCxnSpPr>
        <p:spPr>
          <a:xfrm>
            <a:off x="5694023" y="4792476"/>
            <a:ext cx="0" cy="557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6AD7E9-FA53-124B-BCAF-220B662F6497}"/>
              </a:ext>
            </a:extLst>
          </p:cNvPr>
          <p:cNvCxnSpPr>
            <a:cxnSpLocks/>
          </p:cNvCxnSpPr>
          <p:nvPr/>
        </p:nvCxnSpPr>
        <p:spPr>
          <a:xfrm>
            <a:off x="5736553" y="47236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7A7303-8304-2B42-B5F4-FA4393D2F172}"/>
              </a:ext>
            </a:extLst>
          </p:cNvPr>
          <p:cNvCxnSpPr/>
          <p:nvPr/>
        </p:nvCxnSpPr>
        <p:spPr>
          <a:xfrm>
            <a:off x="57790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CA918D-A178-BB43-BF20-1D8E353380F0}"/>
              </a:ext>
            </a:extLst>
          </p:cNvPr>
          <p:cNvCxnSpPr>
            <a:cxnSpLocks/>
          </p:cNvCxnSpPr>
          <p:nvPr/>
        </p:nvCxnSpPr>
        <p:spPr>
          <a:xfrm>
            <a:off x="5821613" y="4583353"/>
            <a:ext cx="0" cy="928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6AF97F-FCBA-404F-AA87-2515BDADA716}"/>
              </a:ext>
            </a:extLst>
          </p:cNvPr>
          <p:cNvCxnSpPr>
            <a:cxnSpLocks/>
          </p:cNvCxnSpPr>
          <p:nvPr/>
        </p:nvCxnSpPr>
        <p:spPr>
          <a:xfrm>
            <a:off x="5864143" y="4400400"/>
            <a:ext cx="0" cy="1207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E42C72-7D4A-7342-A016-70A5DFC7E37C}"/>
              </a:ext>
            </a:extLst>
          </p:cNvPr>
          <p:cNvCxnSpPr>
            <a:cxnSpLocks/>
          </p:cNvCxnSpPr>
          <p:nvPr/>
        </p:nvCxnSpPr>
        <p:spPr>
          <a:xfrm>
            <a:off x="5906673" y="4661371"/>
            <a:ext cx="0" cy="771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D286EF-888F-4F4D-933B-FD3BDA367ED0}"/>
              </a:ext>
            </a:extLst>
          </p:cNvPr>
          <p:cNvCxnSpPr>
            <a:cxnSpLocks/>
          </p:cNvCxnSpPr>
          <p:nvPr/>
        </p:nvCxnSpPr>
        <p:spPr>
          <a:xfrm>
            <a:off x="5949203" y="4792476"/>
            <a:ext cx="0" cy="519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AE3903-FB01-384F-B1E3-9499209B50D6}"/>
              </a:ext>
            </a:extLst>
          </p:cNvPr>
          <p:cNvCxnSpPr/>
          <p:nvPr/>
        </p:nvCxnSpPr>
        <p:spPr>
          <a:xfrm>
            <a:off x="59917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8246B43-54D1-0749-946C-84C471C34831}"/>
              </a:ext>
            </a:extLst>
          </p:cNvPr>
          <p:cNvCxnSpPr>
            <a:cxnSpLocks/>
          </p:cNvCxnSpPr>
          <p:nvPr/>
        </p:nvCxnSpPr>
        <p:spPr>
          <a:xfrm>
            <a:off x="603426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E26F950-5BA6-254D-A88B-5C495A4429D7}"/>
              </a:ext>
            </a:extLst>
          </p:cNvPr>
          <p:cNvCxnSpPr>
            <a:cxnSpLocks/>
          </p:cNvCxnSpPr>
          <p:nvPr/>
        </p:nvCxnSpPr>
        <p:spPr>
          <a:xfrm>
            <a:off x="607679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2B2E68-ECC5-5F4E-8647-06CCA7B0244C}"/>
              </a:ext>
            </a:extLst>
          </p:cNvPr>
          <p:cNvCxnSpPr>
            <a:cxnSpLocks/>
          </p:cNvCxnSpPr>
          <p:nvPr/>
        </p:nvCxnSpPr>
        <p:spPr>
          <a:xfrm>
            <a:off x="61193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6FCEB7-18B1-8342-A669-1677E20AB469}"/>
              </a:ext>
            </a:extLst>
          </p:cNvPr>
          <p:cNvCxnSpPr>
            <a:cxnSpLocks/>
          </p:cNvCxnSpPr>
          <p:nvPr/>
        </p:nvCxnSpPr>
        <p:spPr>
          <a:xfrm>
            <a:off x="616185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64D05B-C36F-3344-A65D-27BDC4B4C9B1}"/>
              </a:ext>
            </a:extLst>
          </p:cNvPr>
          <p:cNvCxnSpPr>
            <a:cxnSpLocks/>
          </p:cNvCxnSpPr>
          <p:nvPr/>
        </p:nvCxnSpPr>
        <p:spPr>
          <a:xfrm>
            <a:off x="620438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35731A-98EC-D149-9412-7E80C20CA27E}"/>
              </a:ext>
            </a:extLst>
          </p:cNvPr>
          <p:cNvCxnSpPr>
            <a:cxnSpLocks/>
          </p:cNvCxnSpPr>
          <p:nvPr/>
        </p:nvCxnSpPr>
        <p:spPr>
          <a:xfrm>
            <a:off x="624691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F85C5A4-8639-C04F-851F-1CF8BDA496FC}"/>
              </a:ext>
            </a:extLst>
          </p:cNvPr>
          <p:cNvCxnSpPr>
            <a:cxnSpLocks/>
          </p:cNvCxnSpPr>
          <p:nvPr/>
        </p:nvCxnSpPr>
        <p:spPr>
          <a:xfrm>
            <a:off x="6289443" y="503502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8A507D3-DA90-2142-A76B-66A9E069C9B5}"/>
              </a:ext>
            </a:extLst>
          </p:cNvPr>
          <p:cNvCxnSpPr>
            <a:cxnSpLocks/>
          </p:cNvCxnSpPr>
          <p:nvPr/>
        </p:nvCxnSpPr>
        <p:spPr>
          <a:xfrm>
            <a:off x="633197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85E7BF-5991-984B-B9B6-1D20BAEADDB3}"/>
              </a:ext>
            </a:extLst>
          </p:cNvPr>
          <p:cNvCxnSpPr>
            <a:cxnSpLocks/>
          </p:cNvCxnSpPr>
          <p:nvPr/>
        </p:nvCxnSpPr>
        <p:spPr>
          <a:xfrm>
            <a:off x="637450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AED769-2B66-8B41-8F2C-F680AB27F3EE}"/>
              </a:ext>
            </a:extLst>
          </p:cNvPr>
          <p:cNvCxnSpPr>
            <a:cxnSpLocks/>
          </p:cNvCxnSpPr>
          <p:nvPr/>
        </p:nvCxnSpPr>
        <p:spPr>
          <a:xfrm>
            <a:off x="6417033" y="4990804"/>
            <a:ext cx="0" cy="125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FB9305C-915F-C34C-8143-BCA2C6CAC66E}"/>
              </a:ext>
            </a:extLst>
          </p:cNvPr>
          <p:cNvCxnSpPr>
            <a:cxnSpLocks/>
          </p:cNvCxnSpPr>
          <p:nvPr/>
        </p:nvCxnSpPr>
        <p:spPr>
          <a:xfrm>
            <a:off x="6459563" y="5015028"/>
            <a:ext cx="0" cy="8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E09CCA-DE1E-B244-B4B5-75129B6F6F41}"/>
              </a:ext>
            </a:extLst>
          </p:cNvPr>
          <p:cNvCxnSpPr>
            <a:cxnSpLocks/>
          </p:cNvCxnSpPr>
          <p:nvPr/>
        </p:nvCxnSpPr>
        <p:spPr>
          <a:xfrm>
            <a:off x="6502093" y="4972460"/>
            <a:ext cx="0" cy="173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3CE3F23-3874-BF46-AAF0-5407FD37C155}"/>
              </a:ext>
            </a:extLst>
          </p:cNvPr>
          <p:cNvCxnSpPr/>
          <p:nvPr/>
        </p:nvCxnSpPr>
        <p:spPr>
          <a:xfrm>
            <a:off x="65446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A8A427-43FE-B845-B38E-462DC97A1C8A}"/>
              </a:ext>
            </a:extLst>
          </p:cNvPr>
          <p:cNvCxnSpPr>
            <a:cxnSpLocks/>
          </p:cNvCxnSpPr>
          <p:nvPr/>
        </p:nvCxnSpPr>
        <p:spPr>
          <a:xfrm>
            <a:off x="658715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68C872A-5695-404E-862E-80C883CB56E8}"/>
              </a:ext>
            </a:extLst>
          </p:cNvPr>
          <p:cNvCxnSpPr>
            <a:cxnSpLocks/>
          </p:cNvCxnSpPr>
          <p:nvPr/>
        </p:nvCxnSpPr>
        <p:spPr>
          <a:xfrm>
            <a:off x="662968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C8439CD-C692-984E-BC73-2CB680596F2A}"/>
              </a:ext>
            </a:extLst>
          </p:cNvPr>
          <p:cNvCxnSpPr>
            <a:cxnSpLocks/>
          </p:cNvCxnSpPr>
          <p:nvPr/>
        </p:nvCxnSpPr>
        <p:spPr>
          <a:xfrm>
            <a:off x="667221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A1F15E9-93AF-AA41-A111-57A80C774654}"/>
              </a:ext>
            </a:extLst>
          </p:cNvPr>
          <p:cNvCxnSpPr>
            <a:cxnSpLocks/>
          </p:cNvCxnSpPr>
          <p:nvPr/>
        </p:nvCxnSpPr>
        <p:spPr>
          <a:xfrm flipH="1">
            <a:off x="6719708" y="4612979"/>
            <a:ext cx="1" cy="898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9348AA-6BCF-8248-937D-590D7F08434A}"/>
              </a:ext>
            </a:extLst>
          </p:cNvPr>
          <p:cNvCxnSpPr>
            <a:cxnSpLocks/>
          </p:cNvCxnSpPr>
          <p:nvPr/>
        </p:nvCxnSpPr>
        <p:spPr>
          <a:xfrm>
            <a:off x="6757273" y="4706503"/>
            <a:ext cx="0" cy="70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2CBD4F-7F34-2948-945D-57E268E8E315}"/>
              </a:ext>
            </a:extLst>
          </p:cNvPr>
          <p:cNvCxnSpPr>
            <a:cxnSpLocks/>
          </p:cNvCxnSpPr>
          <p:nvPr/>
        </p:nvCxnSpPr>
        <p:spPr>
          <a:xfrm>
            <a:off x="6799803" y="4811354"/>
            <a:ext cx="0" cy="537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3176E8-4847-3D4F-87F9-F613AE9371D5}"/>
              </a:ext>
            </a:extLst>
          </p:cNvPr>
          <p:cNvCxnSpPr>
            <a:cxnSpLocks/>
          </p:cNvCxnSpPr>
          <p:nvPr/>
        </p:nvCxnSpPr>
        <p:spPr>
          <a:xfrm>
            <a:off x="68423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66299A5-AFC9-164F-8FE7-392DA078F86A}"/>
              </a:ext>
            </a:extLst>
          </p:cNvPr>
          <p:cNvCxnSpPr>
            <a:cxnSpLocks/>
          </p:cNvCxnSpPr>
          <p:nvPr/>
        </p:nvCxnSpPr>
        <p:spPr>
          <a:xfrm>
            <a:off x="688486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FD20DBB-EF56-F744-A1D4-FEE321F39CC7}"/>
              </a:ext>
            </a:extLst>
          </p:cNvPr>
          <p:cNvCxnSpPr>
            <a:cxnSpLocks/>
          </p:cNvCxnSpPr>
          <p:nvPr/>
        </p:nvCxnSpPr>
        <p:spPr>
          <a:xfrm>
            <a:off x="692739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5039B34-5C78-FB44-904E-78D15FE6F99F}"/>
              </a:ext>
            </a:extLst>
          </p:cNvPr>
          <p:cNvCxnSpPr>
            <a:cxnSpLocks/>
          </p:cNvCxnSpPr>
          <p:nvPr/>
        </p:nvCxnSpPr>
        <p:spPr>
          <a:xfrm>
            <a:off x="696992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DFBCD03-9E01-EE4A-AFA5-C000227F62E8}"/>
              </a:ext>
            </a:extLst>
          </p:cNvPr>
          <p:cNvCxnSpPr>
            <a:cxnSpLocks/>
          </p:cNvCxnSpPr>
          <p:nvPr/>
        </p:nvCxnSpPr>
        <p:spPr>
          <a:xfrm>
            <a:off x="701245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339E2B-8EBB-3448-BAB0-FC794BFA0900}"/>
              </a:ext>
            </a:extLst>
          </p:cNvPr>
          <p:cNvCxnSpPr>
            <a:cxnSpLocks/>
          </p:cNvCxnSpPr>
          <p:nvPr/>
        </p:nvCxnSpPr>
        <p:spPr>
          <a:xfrm>
            <a:off x="705498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8F1BA51-97D3-F54A-8572-3D091DAEF906}"/>
              </a:ext>
            </a:extLst>
          </p:cNvPr>
          <p:cNvCxnSpPr>
            <a:cxnSpLocks/>
          </p:cNvCxnSpPr>
          <p:nvPr/>
        </p:nvCxnSpPr>
        <p:spPr>
          <a:xfrm>
            <a:off x="709751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0CEEC46-CBAC-C54C-99E0-514F957CB0BB}"/>
              </a:ext>
            </a:extLst>
          </p:cNvPr>
          <p:cNvCxnSpPr>
            <a:cxnSpLocks/>
          </p:cNvCxnSpPr>
          <p:nvPr/>
        </p:nvCxnSpPr>
        <p:spPr>
          <a:xfrm>
            <a:off x="7140043" y="5048898"/>
            <a:ext cx="0" cy="4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7B0DE1B-05DA-8A48-8C03-76D9E3D0C185}"/>
              </a:ext>
            </a:extLst>
          </p:cNvPr>
          <p:cNvCxnSpPr>
            <a:cxnSpLocks/>
          </p:cNvCxnSpPr>
          <p:nvPr/>
        </p:nvCxnSpPr>
        <p:spPr>
          <a:xfrm>
            <a:off x="7182573" y="4999390"/>
            <a:ext cx="0" cy="1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4B0749-5FF5-4244-B1A4-91719573AEEF}"/>
              </a:ext>
            </a:extLst>
          </p:cNvPr>
          <p:cNvCxnSpPr>
            <a:cxnSpLocks/>
          </p:cNvCxnSpPr>
          <p:nvPr/>
        </p:nvCxnSpPr>
        <p:spPr>
          <a:xfrm>
            <a:off x="722510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C25E5B3-5CA5-2945-B37A-D9EE76F0DD91}"/>
              </a:ext>
            </a:extLst>
          </p:cNvPr>
          <p:cNvCxnSpPr>
            <a:cxnSpLocks/>
          </p:cNvCxnSpPr>
          <p:nvPr/>
        </p:nvCxnSpPr>
        <p:spPr>
          <a:xfrm flipH="1">
            <a:off x="7269879" y="5013441"/>
            <a:ext cx="1" cy="106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36AD3F-24B6-864B-A259-35E191B5F991}"/>
              </a:ext>
            </a:extLst>
          </p:cNvPr>
          <p:cNvCxnSpPr>
            <a:cxnSpLocks/>
          </p:cNvCxnSpPr>
          <p:nvPr/>
        </p:nvCxnSpPr>
        <p:spPr>
          <a:xfrm>
            <a:off x="731016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F743D3B-913E-8B40-8BBD-54F63006AAF8}"/>
              </a:ext>
            </a:extLst>
          </p:cNvPr>
          <p:cNvCxnSpPr>
            <a:cxnSpLocks/>
          </p:cNvCxnSpPr>
          <p:nvPr/>
        </p:nvCxnSpPr>
        <p:spPr>
          <a:xfrm>
            <a:off x="735269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CF97D66-7569-B24A-A7D0-CB2EA8C5FCFA}"/>
              </a:ext>
            </a:extLst>
          </p:cNvPr>
          <p:cNvCxnSpPr>
            <a:cxnSpLocks/>
          </p:cNvCxnSpPr>
          <p:nvPr/>
        </p:nvCxnSpPr>
        <p:spPr>
          <a:xfrm>
            <a:off x="7395223" y="5040312"/>
            <a:ext cx="0" cy="53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9DF75FC-1A4B-EC4A-BE8B-A480D6C413BA}"/>
              </a:ext>
            </a:extLst>
          </p:cNvPr>
          <p:cNvCxnSpPr>
            <a:cxnSpLocks/>
          </p:cNvCxnSpPr>
          <p:nvPr/>
        </p:nvCxnSpPr>
        <p:spPr>
          <a:xfrm>
            <a:off x="7437753" y="4995097"/>
            <a:ext cx="0" cy="154868"/>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310BA048-AB26-0140-9FAE-D824B5DE2BB3}"/>
              </a:ext>
            </a:extLst>
          </p:cNvPr>
          <p:cNvSpPr txBox="1"/>
          <p:nvPr/>
        </p:nvSpPr>
        <p:spPr>
          <a:xfrm>
            <a:off x="3217041" y="1480254"/>
            <a:ext cx="5757923" cy="646331"/>
          </a:xfrm>
          <a:prstGeom prst="rect">
            <a:avLst/>
          </a:prstGeom>
          <a:noFill/>
        </p:spPr>
        <p:txBody>
          <a:bodyPr wrap="none" rtlCol="0">
            <a:spAutoFit/>
          </a:bodyPr>
          <a:lstStyle/>
          <a:p>
            <a:pPr algn="ctr"/>
            <a:r>
              <a:rPr lang="es-ES" dirty="0"/>
              <a:t>En una corriente eléctrica se pueden distinguir dos estados </a:t>
            </a:r>
          </a:p>
          <a:p>
            <a:pPr algn="ctr"/>
            <a:r>
              <a:rPr lang="es-ES" dirty="0"/>
              <a:t>(medio caricatura, pero sí):</a:t>
            </a:r>
            <a:endParaRPr lang="en-CO" dirty="0"/>
          </a:p>
        </p:txBody>
      </p:sp>
      <p:sp>
        <p:nvSpPr>
          <p:cNvPr id="103" name="Title 1">
            <a:extLst>
              <a:ext uri="{FF2B5EF4-FFF2-40B4-BE49-F238E27FC236}">
                <a16:creationId xmlns:a16="http://schemas.microsoft.com/office/drawing/2014/main" id="{C363F799-AD82-0246-86C8-B92E6741304B}"/>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665559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D6A298-5801-D340-B4C9-CF8051D49102}"/>
              </a:ext>
            </a:extLst>
          </p:cNvPr>
          <p:cNvSpPr/>
          <p:nvPr/>
        </p:nvSpPr>
        <p:spPr>
          <a:xfrm>
            <a:off x="3549035" y="3046615"/>
            <a:ext cx="864524" cy="1197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ectangle 11">
            <a:extLst>
              <a:ext uri="{FF2B5EF4-FFF2-40B4-BE49-F238E27FC236}">
                <a16:creationId xmlns:a16="http://schemas.microsoft.com/office/drawing/2014/main" id="{7C9B41EE-3034-5845-A603-6FFCC8608291}"/>
              </a:ext>
            </a:extLst>
          </p:cNvPr>
          <p:cNvSpPr/>
          <p:nvPr/>
        </p:nvSpPr>
        <p:spPr>
          <a:xfrm>
            <a:off x="5034740" y="3046615"/>
            <a:ext cx="864524" cy="1197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915689E5-DFBC-B742-91A0-6720B503113D}"/>
              </a:ext>
            </a:extLst>
          </p:cNvPr>
          <p:cNvSpPr txBox="1"/>
          <p:nvPr/>
        </p:nvSpPr>
        <p:spPr>
          <a:xfrm>
            <a:off x="3400852" y="2677283"/>
            <a:ext cx="1160895" cy="369332"/>
          </a:xfrm>
          <a:prstGeom prst="rect">
            <a:avLst/>
          </a:prstGeom>
          <a:noFill/>
        </p:spPr>
        <p:txBody>
          <a:bodyPr wrap="none" rtlCol="0">
            <a:spAutoFit/>
          </a:bodyPr>
          <a:lstStyle/>
          <a:p>
            <a:pPr algn="ctr"/>
            <a:r>
              <a:rPr lang="en-CO" dirty="0"/>
              <a:t>Encendido</a:t>
            </a:r>
          </a:p>
        </p:txBody>
      </p:sp>
      <p:sp>
        <p:nvSpPr>
          <p:cNvPr id="14" name="TextBox 13">
            <a:extLst>
              <a:ext uri="{FF2B5EF4-FFF2-40B4-BE49-F238E27FC236}">
                <a16:creationId xmlns:a16="http://schemas.microsoft.com/office/drawing/2014/main" id="{F4C2915A-533B-0248-BEB3-B1C95D1DEFC7}"/>
              </a:ext>
            </a:extLst>
          </p:cNvPr>
          <p:cNvSpPr txBox="1"/>
          <p:nvPr/>
        </p:nvSpPr>
        <p:spPr>
          <a:xfrm>
            <a:off x="4962442" y="2677283"/>
            <a:ext cx="1009122" cy="369332"/>
          </a:xfrm>
          <a:prstGeom prst="rect">
            <a:avLst/>
          </a:prstGeom>
          <a:noFill/>
        </p:spPr>
        <p:txBody>
          <a:bodyPr wrap="none" rtlCol="0">
            <a:spAutoFit/>
          </a:bodyPr>
          <a:lstStyle/>
          <a:p>
            <a:pPr algn="ctr"/>
            <a:r>
              <a:rPr lang="en-CO" dirty="0"/>
              <a:t>Apagado</a:t>
            </a:r>
          </a:p>
        </p:txBody>
      </p:sp>
      <p:sp>
        <p:nvSpPr>
          <p:cNvPr id="7" name="Rectangle 6">
            <a:extLst>
              <a:ext uri="{FF2B5EF4-FFF2-40B4-BE49-F238E27FC236}">
                <a16:creationId xmlns:a16="http://schemas.microsoft.com/office/drawing/2014/main" id="{016CE778-9212-CE43-94EC-1BD06515D87C}"/>
              </a:ext>
            </a:extLst>
          </p:cNvPr>
          <p:cNvSpPr/>
          <p:nvPr/>
        </p:nvSpPr>
        <p:spPr>
          <a:xfrm>
            <a:off x="4002884"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0" name="Rectangle 9">
            <a:extLst>
              <a:ext uri="{FF2B5EF4-FFF2-40B4-BE49-F238E27FC236}">
                <a16:creationId xmlns:a16="http://schemas.microsoft.com/office/drawing/2014/main" id="{EF62954D-EA4E-0C48-9424-596B38264626}"/>
              </a:ext>
            </a:extLst>
          </p:cNvPr>
          <p:cNvSpPr/>
          <p:nvPr/>
        </p:nvSpPr>
        <p:spPr>
          <a:xfrm>
            <a:off x="4364323"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Rectangle 14">
            <a:extLst>
              <a:ext uri="{FF2B5EF4-FFF2-40B4-BE49-F238E27FC236}">
                <a16:creationId xmlns:a16="http://schemas.microsoft.com/office/drawing/2014/main" id="{EB579894-DFFB-914A-98BE-BBA3A4C225C7}"/>
              </a:ext>
            </a:extLst>
          </p:cNvPr>
          <p:cNvSpPr/>
          <p:nvPr/>
        </p:nvSpPr>
        <p:spPr>
          <a:xfrm>
            <a:off x="4725762"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6" name="Rectangle 15">
            <a:extLst>
              <a:ext uri="{FF2B5EF4-FFF2-40B4-BE49-F238E27FC236}">
                <a16:creationId xmlns:a16="http://schemas.microsoft.com/office/drawing/2014/main" id="{004E577A-3EA5-024D-8B74-5EDFAF9FF9CE}"/>
              </a:ext>
            </a:extLst>
          </p:cNvPr>
          <p:cNvSpPr/>
          <p:nvPr/>
        </p:nvSpPr>
        <p:spPr>
          <a:xfrm>
            <a:off x="5087201"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7" name="Rectangle 16">
            <a:extLst>
              <a:ext uri="{FF2B5EF4-FFF2-40B4-BE49-F238E27FC236}">
                <a16:creationId xmlns:a16="http://schemas.microsoft.com/office/drawing/2014/main" id="{CF4861E9-2A5C-284C-9CDE-800F8A41791D}"/>
              </a:ext>
            </a:extLst>
          </p:cNvPr>
          <p:cNvSpPr/>
          <p:nvPr/>
        </p:nvSpPr>
        <p:spPr>
          <a:xfrm>
            <a:off x="5448640"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8" name="Rectangle 17">
            <a:extLst>
              <a:ext uri="{FF2B5EF4-FFF2-40B4-BE49-F238E27FC236}">
                <a16:creationId xmlns:a16="http://schemas.microsoft.com/office/drawing/2014/main" id="{5F397878-5C02-2A46-BBEB-E03EF49793AA}"/>
              </a:ext>
            </a:extLst>
          </p:cNvPr>
          <p:cNvSpPr/>
          <p:nvPr/>
        </p:nvSpPr>
        <p:spPr>
          <a:xfrm>
            <a:off x="581007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9" name="Rectangle 18">
            <a:extLst>
              <a:ext uri="{FF2B5EF4-FFF2-40B4-BE49-F238E27FC236}">
                <a16:creationId xmlns:a16="http://schemas.microsoft.com/office/drawing/2014/main" id="{EBEA7343-2AC2-4F42-8D5D-37B342415789}"/>
              </a:ext>
            </a:extLst>
          </p:cNvPr>
          <p:cNvSpPr/>
          <p:nvPr/>
        </p:nvSpPr>
        <p:spPr>
          <a:xfrm>
            <a:off x="617747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1" name="Rectangle 20">
            <a:extLst>
              <a:ext uri="{FF2B5EF4-FFF2-40B4-BE49-F238E27FC236}">
                <a16:creationId xmlns:a16="http://schemas.microsoft.com/office/drawing/2014/main" id="{A41F451A-E0CA-4C43-92EE-DB0F1124EA40}"/>
              </a:ext>
            </a:extLst>
          </p:cNvPr>
          <p:cNvSpPr/>
          <p:nvPr/>
        </p:nvSpPr>
        <p:spPr>
          <a:xfrm>
            <a:off x="654160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3" name="Rectangle 22">
            <a:extLst>
              <a:ext uri="{FF2B5EF4-FFF2-40B4-BE49-F238E27FC236}">
                <a16:creationId xmlns:a16="http://schemas.microsoft.com/office/drawing/2014/main" id="{0E238E40-36D2-7348-A4CE-122E436DEBFA}"/>
              </a:ext>
            </a:extLst>
          </p:cNvPr>
          <p:cNvSpPr/>
          <p:nvPr/>
        </p:nvSpPr>
        <p:spPr>
          <a:xfrm>
            <a:off x="690574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4" name="Rectangle 23">
            <a:extLst>
              <a:ext uri="{FF2B5EF4-FFF2-40B4-BE49-F238E27FC236}">
                <a16:creationId xmlns:a16="http://schemas.microsoft.com/office/drawing/2014/main" id="{79841F31-0E01-1E40-B98C-D81BC39B5475}"/>
              </a:ext>
            </a:extLst>
          </p:cNvPr>
          <p:cNvSpPr/>
          <p:nvPr/>
        </p:nvSpPr>
        <p:spPr>
          <a:xfrm>
            <a:off x="7269879"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59" name="TextBox 258">
            <a:extLst>
              <a:ext uri="{FF2B5EF4-FFF2-40B4-BE49-F238E27FC236}">
                <a16:creationId xmlns:a16="http://schemas.microsoft.com/office/drawing/2014/main" id="{310BA048-AB26-0140-9FAE-D824B5DE2BB3}"/>
              </a:ext>
            </a:extLst>
          </p:cNvPr>
          <p:cNvSpPr txBox="1"/>
          <p:nvPr/>
        </p:nvSpPr>
        <p:spPr>
          <a:xfrm>
            <a:off x="3217041" y="1480254"/>
            <a:ext cx="5757923" cy="646331"/>
          </a:xfrm>
          <a:prstGeom prst="rect">
            <a:avLst/>
          </a:prstGeom>
          <a:noFill/>
        </p:spPr>
        <p:txBody>
          <a:bodyPr wrap="none" rtlCol="0">
            <a:spAutoFit/>
          </a:bodyPr>
          <a:lstStyle/>
          <a:p>
            <a:pPr algn="ctr"/>
            <a:r>
              <a:rPr lang="es-ES" dirty="0"/>
              <a:t>En una corriente eléctrica se pueden distinguir dos estados </a:t>
            </a:r>
          </a:p>
          <a:p>
            <a:pPr algn="ctr"/>
            <a:r>
              <a:rPr lang="es-ES" dirty="0"/>
              <a:t>(medio caricatura, pero sí):</a:t>
            </a:r>
            <a:endParaRPr lang="en-CO" dirty="0"/>
          </a:p>
        </p:txBody>
      </p:sp>
      <p:sp>
        <p:nvSpPr>
          <p:cNvPr id="2" name="TextBox 1">
            <a:extLst>
              <a:ext uri="{FF2B5EF4-FFF2-40B4-BE49-F238E27FC236}">
                <a16:creationId xmlns:a16="http://schemas.microsoft.com/office/drawing/2014/main" id="{C209A30E-5C0C-B441-BF76-21A016BB08C5}"/>
              </a:ext>
            </a:extLst>
          </p:cNvPr>
          <p:cNvSpPr txBox="1"/>
          <p:nvPr/>
        </p:nvSpPr>
        <p:spPr>
          <a:xfrm>
            <a:off x="4718721" y="5008417"/>
            <a:ext cx="2198422" cy="369332"/>
          </a:xfrm>
          <a:prstGeom prst="rect">
            <a:avLst/>
          </a:prstGeom>
          <a:noFill/>
        </p:spPr>
        <p:txBody>
          <a:bodyPr wrap="none" rtlCol="0">
            <a:spAutoFit/>
          </a:bodyPr>
          <a:lstStyle/>
          <a:p>
            <a:r>
              <a:rPr lang="en-CO" dirty="0"/>
              <a:t>Enviamos este código</a:t>
            </a:r>
          </a:p>
        </p:txBody>
      </p:sp>
      <p:sp>
        <p:nvSpPr>
          <p:cNvPr id="20" name="Title 1">
            <a:extLst>
              <a:ext uri="{FF2B5EF4-FFF2-40B4-BE49-F238E27FC236}">
                <a16:creationId xmlns:a16="http://schemas.microsoft.com/office/drawing/2014/main" id="{E91C5E95-F85D-5BDF-E37B-47FF959C29BF}"/>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1231021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D6A298-5801-D340-B4C9-CF8051D49102}"/>
              </a:ext>
            </a:extLst>
          </p:cNvPr>
          <p:cNvSpPr/>
          <p:nvPr/>
        </p:nvSpPr>
        <p:spPr>
          <a:xfrm>
            <a:off x="3549035" y="3046615"/>
            <a:ext cx="864524" cy="11970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2" name="Rectangle 11">
            <a:extLst>
              <a:ext uri="{FF2B5EF4-FFF2-40B4-BE49-F238E27FC236}">
                <a16:creationId xmlns:a16="http://schemas.microsoft.com/office/drawing/2014/main" id="{7C9B41EE-3034-5845-A603-6FFCC8608291}"/>
              </a:ext>
            </a:extLst>
          </p:cNvPr>
          <p:cNvSpPr/>
          <p:nvPr/>
        </p:nvSpPr>
        <p:spPr>
          <a:xfrm>
            <a:off x="5034740" y="3046615"/>
            <a:ext cx="864524" cy="1197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915689E5-DFBC-B742-91A0-6720B503113D}"/>
              </a:ext>
            </a:extLst>
          </p:cNvPr>
          <p:cNvSpPr txBox="1"/>
          <p:nvPr/>
        </p:nvSpPr>
        <p:spPr>
          <a:xfrm>
            <a:off x="3400852" y="2677283"/>
            <a:ext cx="1160895" cy="369332"/>
          </a:xfrm>
          <a:prstGeom prst="rect">
            <a:avLst/>
          </a:prstGeom>
          <a:noFill/>
        </p:spPr>
        <p:txBody>
          <a:bodyPr wrap="none" rtlCol="0">
            <a:spAutoFit/>
          </a:bodyPr>
          <a:lstStyle/>
          <a:p>
            <a:pPr algn="ctr"/>
            <a:r>
              <a:rPr lang="en-CO" dirty="0"/>
              <a:t>Encendido</a:t>
            </a:r>
          </a:p>
        </p:txBody>
      </p:sp>
      <p:sp>
        <p:nvSpPr>
          <p:cNvPr id="14" name="TextBox 13">
            <a:extLst>
              <a:ext uri="{FF2B5EF4-FFF2-40B4-BE49-F238E27FC236}">
                <a16:creationId xmlns:a16="http://schemas.microsoft.com/office/drawing/2014/main" id="{F4C2915A-533B-0248-BEB3-B1C95D1DEFC7}"/>
              </a:ext>
            </a:extLst>
          </p:cNvPr>
          <p:cNvSpPr txBox="1"/>
          <p:nvPr/>
        </p:nvSpPr>
        <p:spPr>
          <a:xfrm>
            <a:off x="4962442" y="2677283"/>
            <a:ext cx="1009122" cy="369332"/>
          </a:xfrm>
          <a:prstGeom prst="rect">
            <a:avLst/>
          </a:prstGeom>
          <a:noFill/>
        </p:spPr>
        <p:txBody>
          <a:bodyPr wrap="none" rtlCol="0">
            <a:spAutoFit/>
          </a:bodyPr>
          <a:lstStyle/>
          <a:p>
            <a:pPr algn="ctr"/>
            <a:r>
              <a:rPr lang="en-CO" dirty="0"/>
              <a:t>Apagado</a:t>
            </a:r>
          </a:p>
        </p:txBody>
      </p:sp>
      <p:cxnSp>
        <p:nvCxnSpPr>
          <p:cNvPr id="3" name="Straight Connector 2">
            <a:extLst>
              <a:ext uri="{FF2B5EF4-FFF2-40B4-BE49-F238E27FC236}">
                <a16:creationId xmlns:a16="http://schemas.microsoft.com/office/drawing/2014/main" id="{52415460-D9FC-D040-A9D1-221AD950A718}"/>
              </a:ext>
            </a:extLst>
          </p:cNvPr>
          <p:cNvCxnSpPr/>
          <p:nvPr/>
        </p:nvCxnSpPr>
        <p:spPr>
          <a:xfrm>
            <a:off x="412041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769D331-1CC0-A045-9C05-9129BC9179F4}"/>
              </a:ext>
            </a:extLst>
          </p:cNvPr>
          <p:cNvCxnSpPr>
            <a:cxnSpLocks/>
          </p:cNvCxnSpPr>
          <p:nvPr/>
        </p:nvCxnSpPr>
        <p:spPr>
          <a:xfrm>
            <a:off x="4162943" y="47359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75B1B4-F12E-7E41-9B52-FDA88A3C539C}"/>
              </a:ext>
            </a:extLst>
          </p:cNvPr>
          <p:cNvCxnSpPr>
            <a:cxnSpLocks/>
          </p:cNvCxnSpPr>
          <p:nvPr/>
        </p:nvCxnSpPr>
        <p:spPr>
          <a:xfrm>
            <a:off x="420547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8A7D41-7491-2145-8E50-6C967D7ED168}"/>
              </a:ext>
            </a:extLst>
          </p:cNvPr>
          <p:cNvCxnSpPr/>
          <p:nvPr/>
        </p:nvCxnSpPr>
        <p:spPr>
          <a:xfrm>
            <a:off x="424800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A853E9-16C4-3B45-AA5F-B36EA23444A7}"/>
              </a:ext>
            </a:extLst>
          </p:cNvPr>
          <p:cNvCxnSpPr>
            <a:cxnSpLocks/>
          </p:cNvCxnSpPr>
          <p:nvPr/>
        </p:nvCxnSpPr>
        <p:spPr>
          <a:xfrm>
            <a:off x="429053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71BBE91-A47C-144D-80B3-5B9440469A95}"/>
              </a:ext>
            </a:extLst>
          </p:cNvPr>
          <p:cNvCxnSpPr>
            <a:cxnSpLocks/>
          </p:cNvCxnSpPr>
          <p:nvPr/>
        </p:nvCxnSpPr>
        <p:spPr>
          <a:xfrm>
            <a:off x="433306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BCDB87-B84A-E14B-9EEC-7B205B32F30D}"/>
              </a:ext>
            </a:extLst>
          </p:cNvPr>
          <p:cNvCxnSpPr>
            <a:cxnSpLocks/>
          </p:cNvCxnSpPr>
          <p:nvPr/>
        </p:nvCxnSpPr>
        <p:spPr>
          <a:xfrm>
            <a:off x="437559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26C2CD-C699-A542-B22E-BFAF2438E612}"/>
              </a:ext>
            </a:extLst>
          </p:cNvPr>
          <p:cNvCxnSpPr/>
          <p:nvPr/>
        </p:nvCxnSpPr>
        <p:spPr>
          <a:xfrm>
            <a:off x="44181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29E3ABF-8250-574D-B8E1-C00203AA973C}"/>
              </a:ext>
            </a:extLst>
          </p:cNvPr>
          <p:cNvCxnSpPr>
            <a:cxnSpLocks/>
          </p:cNvCxnSpPr>
          <p:nvPr/>
        </p:nvCxnSpPr>
        <p:spPr>
          <a:xfrm>
            <a:off x="446065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A178783-607C-8941-9A0B-0E397D4F30FF}"/>
              </a:ext>
            </a:extLst>
          </p:cNvPr>
          <p:cNvCxnSpPr>
            <a:cxnSpLocks/>
          </p:cNvCxnSpPr>
          <p:nvPr/>
        </p:nvCxnSpPr>
        <p:spPr>
          <a:xfrm>
            <a:off x="45031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B049330-2018-AD4B-B199-FF91A7E5FEA8}"/>
              </a:ext>
            </a:extLst>
          </p:cNvPr>
          <p:cNvCxnSpPr>
            <a:cxnSpLocks/>
          </p:cNvCxnSpPr>
          <p:nvPr/>
        </p:nvCxnSpPr>
        <p:spPr>
          <a:xfrm>
            <a:off x="454571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C94829E-DEB2-6549-A65E-343B605F66E9}"/>
              </a:ext>
            </a:extLst>
          </p:cNvPr>
          <p:cNvCxnSpPr>
            <a:cxnSpLocks/>
          </p:cNvCxnSpPr>
          <p:nvPr/>
        </p:nvCxnSpPr>
        <p:spPr>
          <a:xfrm>
            <a:off x="4588243" y="5030080"/>
            <a:ext cx="0" cy="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6A35793-5333-5044-A88F-BB26C7CDE4C0}"/>
              </a:ext>
            </a:extLst>
          </p:cNvPr>
          <p:cNvCxnSpPr>
            <a:cxnSpLocks/>
          </p:cNvCxnSpPr>
          <p:nvPr/>
        </p:nvCxnSpPr>
        <p:spPr>
          <a:xfrm>
            <a:off x="4630773" y="5015028"/>
            <a:ext cx="0" cy="139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9BE391-02EA-8245-8735-A981B078B8E9}"/>
              </a:ext>
            </a:extLst>
          </p:cNvPr>
          <p:cNvCxnSpPr>
            <a:cxnSpLocks/>
          </p:cNvCxnSpPr>
          <p:nvPr/>
        </p:nvCxnSpPr>
        <p:spPr>
          <a:xfrm>
            <a:off x="4675883" y="5056424"/>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5F10AB2-571B-5943-8142-1F12ECF20118}"/>
              </a:ext>
            </a:extLst>
          </p:cNvPr>
          <p:cNvCxnSpPr>
            <a:cxnSpLocks/>
          </p:cNvCxnSpPr>
          <p:nvPr/>
        </p:nvCxnSpPr>
        <p:spPr>
          <a:xfrm>
            <a:off x="4715833" y="5056424"/>
            <a:ext cx="0" cy="60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C1DE2C-4FC7-5F44-9713-71485EE64BF2}"/>
              </a:ext>
            </a:extLst>
          </p:cNvPr>
          <p:cNvCxnSpPr>
            <a:cxnSpLocks/>
          </p:cNvCxnSpPr>
          <p:nvPr/>
        </p:nvCxnSpPr>
        <p:spPr>
          <a:xfrm>
            <a:off x="4758363" y="5015028"/>
            <a:ext cx="0" cy="15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5515224-2298-2346-A1B9-AACA08928A0A}"/>
              </a:ext>
            </a:extLst>
          </p:cNvPr>
          <p:cNvCxnSpPr>
            <a:cxnSpLocks/>
          </p:cNvCxnSpPr>
          <p:nvPr/>
        </p:nvCxnSpPr>
        <p:spPr>
          <a:xfrm>
            <a:off x="4800893" y="5018791"/>
            <a:ext cx="0" cy="109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E99A1A4-1E7D-9B47-812A-007071D2872E}"/>
              </a:ext>
            </a:extLst>
          </p:cNvPr>
          <p:cNvCxnSpPr>
            <a:cxnSpLocks/>
          </p:cNvCxnSpPr>
          <p:nvPr/>
        </p:nvCxnSpPr>
        <p:spPr>
          <a:xfrm>
            <a:off x="484342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A9F5F5-E07E-AF45-A243-7B28D52A599A}"/>
              </a:ext>
            </a:extLst>
          </p:cNvPr>
          <p:cNvCxnSpPr>
            <a:cxnSpLocks/>
          </p:cNvCxnSpPr>
          <p:nvPr/>
        </p:nvCxnSpPr>
        <p:spPr>
          <a:xfrm>
            <a:off x="4885953" y="5048895"/>
            <a:ext cx="0" cy="6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6EDA98-CD52-964A-88CF-336772E782AC}"/>
              </a:ext>
            </a:extLst>
          </p:cNvPr>
          <p:cNvCxnSpPr>
            <a:cxnSpLocks/>
          </p:cNvCxnSpPr>
          <p:nvPr/>
        </p:nvCxnSpPr>
        <p:spPr>
          <a:xfrm>
            <a:off x="4928483" y="505642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756643-2F66-F84D-BB82-89D3ABEE2D22}"/>
              </a:ext>
            </a:extLst>
          </p:cNvPr>
          <p:cNvCxnSpPr>
            <a:cxnSpLocks/>
          </p:cNvCxnSpPr>
          <p:nvPr/>
        </p:nvCxnSpPr>
        <p:spPr>
          <a:xfrm>
            <a:off x="497101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8C35B42-D949-7441-9B5A-92BD1FCDC745}"/>
              </a:ext>
            </a:extLst>
          </p:cNvPr>
          <p:cNvCxnSpPr>
            <a:cxnSpLocks/>
          </p:cNvCxnSpPr>
          <p:nvPr/>
        </p:nvCxnSpPr>
        <p:spPr>
          <a:xfrm>
            <a:off x="5013543" y="5026320"/>
            <a:ext cx="0" cy="90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CCF4812-9A00-BB4E-81B3-F4F5D9D054D4}"/>
              </a:ext>
            </a:extLst>
          </p:cNvPr>
          <p:cNvCxnSpPr>
            <a:cxnSpLocks/>
          </p:cNvCxnSpPr>
          <p:nvPr/>
        </p:nvCxnSpPr>
        <p:spPr>
          <a:xfrm>
            <a:off x="5056073" y="4969873"/>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9FC0B0-54A5-0E4F-92FE-86F14470CB43}"/>
              </a:ext>
            </a:extLst>
          </p:cNvPr>
          <p:cNvCxnSpPr>
            <a:cxnSpLocks/>
          </p:cNvCxnSpPr>
          <p:nvPr/>
        </p:nvCxnSpPr>
        <p:spPr>
          <a:xfrm>
            <a:off x="5098603" y="5041369"/>
            <a:ext cx="0" cy="71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B281A2-EE28-F34C-8F0C-C7B533C2E135}"/>
              </a:ext>
            </a:extLst>
          </p:cNvPr>
          <p:cNvCxnSpPr>
            <a:cxnSpLocks/>
          </p:cNvCxnSpPr>
          <p:nvPr/>
        </p:nvCxnSpPr>
        <p:spPr>
          <a:xfrm>
            <a:off x="5141133" y="5050074"/>
            <a:ext cx="0" cy="52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EAD7A5E-AAE3-764F-8E67-512F64A1AB16}"/>
              </a:ext>
            </a:extLst>
          </p:cNvPr>
          <p:cNvCxnSpPr>
            <a:cxnSpLocks/>
          </p:cNvCxnSpPr>
          <p:nvPr/>
        </p:nvCxnSpPr>
        <p:spPr>
          <a:xfrm>
            <a:off x="518366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65BD96-DAA2-CD44-93BF-96BA2D8291F2}"/>
              </a:ext>
            </a:extLst>
          </p:cNvPr>
          <p:cNvCxnSpPr>
            <a:cxnSpLocks/>
          </p:cNvCxnSpPr>
          <p:nvPr/>
        </p:nvCxnSpPr>
        <p:spPr>
          <a:xfrm>
            <a:off x="522619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C43492-EA00-F24C-A61F-AE2DE777000C}"/>
              </a:ext>
            </a:extLst>
          </p:cNvPr>
          <p:cNvCxnSpPr>
            <a:cxnSpLocks/>
          </p:cNvCxnSpPr>
          <p:nvPr/>
        </p:nvCxnSpPr>
        <p:spPr>
          <a:xfrm>
            <a:off x="526872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5B83137-D141-594C-B786-39BF136EBA30}"/>
              </a:ext>
            </a:extLst>
          </p:cNvPr>
          <p:cNvCxnSpPr>
            <a:cxnSpLocks/>
          </p:cNvCxnSpPr>
          <p:nvPr/>
        </p:nvCxnSpPr>
        <p:spPr>
          <a:xfrm>
            <a:off x="531125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357604-DC1F-684D-8530-2683B73F1FCB}"/>
              </a:ext>
            </a:extLst>
          </p:cNvPr>
          <p:cNvCxnSpPr/>
          <p:nvPr/>
        </p:nvCxnSpPr>
        <p:spPr>
          <a:xfrm>
            <a:off x="53537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05F8CE-CDC4-1344-94D2-EC5BAF3CE227}"/>
              </a:ext>
            </a:extLst>
          </p:cNvPr>
          <p:cNvCxnSpPr>
            <a:cxnSpLocks/>
          </p:cNvCxnSpPr>
          <p:nvPr/>
        </p:nvCxnSpPr>
        <p:spPr>
          <a:xfrm>
            <a:off x="5396313" y="4792476"/>
            <a:ext cx="0" cy="590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7BA4800-00BD-4348-B236-C92FF5DE292B}"/>
              </a:ext>
            </a:extLst>
          </p:cNvPr>
          <p:cNvCxnSpPr>
            <a:cxnSpLocks/>
          </p:cNvCxnSpPr>
          <p:nvPr/>
        </p:nvCxnSpPr>
        <p:spPr>
          <a:xfrm>
            <a:off x="5436337" y="4583353"/>
            <a:ext cx="0" cy="8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DB9F996-7C45-334D-BC02-4ADCBA475BD2}"/>
              </a:ext>
            </a:extLst>
          </p:cNvPr>
          <p:cNvCxnSpPr>
            <a:cxnSpLocks/>
          </p:cNvCxnSpPr>
          <p:nvPr/>
        </p:nvCxnSpPr>
        <p:spPr>
          <a:xfrm>
            <a:off x="5481373" y="4735972"/>
            <a:ext cx="0" cy="576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1AF8C2-07DA-7748-9C5F-5351C6970A92}"/>
              </a:ext>
            </a:extLst>
          </p:cNvPr>
          <p:cNvCxnSpPr>
            <a:cxnSpLocks/>
          </p:cNvCxnSpPr>
          <p:nvPr/>
        </p:nvCxnSpPr>
        <p:spPr>
          <a:xfrm>
            <a:off x="5523903" y="5015028"/>
            <a:ext cx="0" cy="124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DFD6649-7D3B-2A4A-AAFD-4FBB01C8356D}"/>
              </a:ext>
            </a:extLst>
          </p:cNvPr>
          <p:cNvCxnSpPr>
            <a:cxnSpLocks/>
          </p:cNvCxnSpPr>
          <p:nvPr/>
        </p:nvCxnSpPr>
        <p:spPr>
          <a:xfrm>
            <a:off x="5566433" y="504137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C488EE-666E-E145-976E-57D24AD03357}"/>
              </a:ext>
            </a:extLst>
          </p:cNvPr>
          <p:cNvCxnSpPr>
            <a:cxnSpLocks/>
          </p:cNvCxnSpPr>
          <p:nvPr/>
        </p:nvCxnSpPr>
        <p:spPr>
          <a:xfrm>
            <a:off x="560896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625A039-0A4C-6B48-A984-1C14ED8F7E39}"/>
              </a:ext>
            </a:extLst>
          </p:cNvPr>
          <p:cNvCxnSpPr/>
          <p:nvPr/>
        </p:nvCxnSpPr>
        <p:spPr>
          <a:xfrm>
            <a:off x="565149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154CB7-AAC2-BE4F-89BF-BE604DA789CB}"/>
              </a:ext>
            </a:extLst>
          </p:cNvPr>
          <p:cNvCxnSpPr>
            <a:cxnSpLocks/>
          </p:cNvCxnSpPr>
          <p:nvPr/>
        </p:nvCxnSpPr>
        <p:spPr>
          <a:xfrm>
            <a:off x="5694023" y="4792476"/>
            <a:ext cx="0" cy="557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E6AD7E9-FA53-124B-BCAF-220B662F6497}"/>
              </a:ext>
            </a:extLst>
          </p:cNvPr>
          <p:cNvCxnSpPr>
            <a:cxnSpLocks/>
          </p:cNvCxnSpPr>
          <p:nvPr/>
        </p:nvCxnSpPr>
        <p:spPr>
          <a:xfrm>
            <a:off x="5736553" y="4723675"/>
            <a:ext cx="0" cy="693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17A7303-8304-2B42-B5F4-FA4393D2F172}"/>
              </a:ext>
            </a:extLst>
          </p:cNvPr>
          <p:cNvCxnSpPr/>
          <p:nvPr/>
        </p:nvCxnSpPr>
        <p:spPr>
          <a:xfrm>
            <a:off x="577908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CA918D-A178-BB43-BF20-1D8E353380F0}"/>
              </a:ext>
            </a:extLst>
          </p:cNvPr>
          <p:cNvCxnSpPr>
            <a:cxnSpLocks/>
          </p:cNvCxnSpPr>
          <p:nvPr/>
        </p:nvCxnSpPr>
        <p:spPr>
          <a:xfrm>
            <a:off x="5821613" y="4583353"/>
            <a:ext cx="0" cy="928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6AF97F-FCBA-404F-AA87-2515BDADA716}"/>
              </a:ext>
            </a:extLst>
          </p:cNvPr>
          <p:cNvCxnSpPr>
            <a:cxnSpLocks/>
          </p:cNvCxnSpPr>
          <p:nvPr/>
        </p:nvCxnSpPr>
        <p:spPr>
          <a:xfrm>
            <a:off x="5864143" y="4400400"/>
            <a:ext cx="0" cy="1207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E42C72-7D4A-7342-A016-70A5DFC7E37C}"/>
              </a:ext>
            </a:extLst>
          </p:cNvPr>
          <p:cNvCxnSpPr>
            <a:cxnSpLocks/>
          </p:cNvCxnSpPr>
          <p:nvPr/>
        </p:nvCxnSpPr>
        <p:spPr>
          <a:xfrm>
            <a:off x="5906673" y="4661371"/>
            <a:ext cx="0" cy="771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6D286EF-888F-4F4D-933B-FD3BDA367ED0}"/>
              </a:ext>
            </a:extLst>
          </p:cNvPr>
          <p:cNvCxnSpPr>
            <a:cxnSpLocks/>
          </p:cNvCxnSpPr>
          <p:nvPr/>
        </p:nvCxnSpPr>
        <p:spPr>
          <a:xfrm>
            <a:off x="5949203" y="4792476"/>
            <a:ext cx="0" cy="519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3AE3903-FB01-384F-B1E3-9499209B50D6}"/>
              </a:ext>
            </a:extLst>
          </p:cNvPr>
          <p:cNvCxnSpPr/>
          <p:nvPr/>
        </p:nvCxnSpPr>
        <p:spPr>
          <a:xfrm>
            <a:off x="59917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8246B43-54D1-0749-946C-84C471C34831}"/>
              </a:ext>
            </a:extLst>
          </p:cNvPr>
          <p:cNvCxnSpPr>
            <a:cxnSpLocks/>
          </p:cNvCxnSpPr>
          <p:nvPr/>
        </p:nvCxnSpPr>
        <p:spPr>
          <a:xfrm>
            <a:off x="603426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E26F950-5BA6-254D-A88B-5C495A4429D7}"/>
              </a:ext>
            </a:extLst>
          </p:cNvPr>
          <p:cNvCxnSpPr>
            <a:cxnSpLocks/>
          </p:cNvCxnSpPr>
          <p:nvPr/>
        </p:nvCxnSpPr>
        <p:spPr>
          <a:xfrm>
            <a:off x="607679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2B2E68-ECC5-5F4E-8647-06CCA7B0244C}"/>
              </a:ext>
            </a:extLst>
          </p:cNvPr>
          <p:cNvCxnSpPr>
            <a:cxnSpLocks/>
          </p:cNvCxnSpPr>
          <p:nvPr/>
        </p:nvCxnSpPr>
        <p:spPr>
          <a:xfrm>
            <a:off x="61193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6FCEB7-18B1-8342-A669-1677E20AB469}"/>
              </a:ext>
            </a:extLst>
          </p:cNvPr>
          <p:cNvCxnSpPr>
            <a:cxnSpLocks/>
          </p:cNvCxnSpPr>
          <p:nvPr/>
        </p:nvCxnSpPr>
        <p:spPr>
          <a:xfrm>
            <a:off x="6161853" y="5015028"/>
            <a:ext cx="0" cy="10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464D05B-C36F-3344-A65D-27BDC4B4C9B1}"/>
              </a:ext>
            </a:extLst>
          </p:cNvPr>
          <p:cNvCxnSpPr>
            <a:cxnSpLocks/>
          </p:cNvCxnSpPr>
          <p:nvPr/>
        </p:nvCxnSpPr>
        <p:spPr>
          <a:xfrm>
            <a:off x="620438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35731A-98EC-D149-9412-7E80C20CA27E}"/>
              </a:ext>
            </a:extLst>
          </p:cNvPr>
          <p:cNvCxnSpPr>
            <a:cxnSpLocks/>
          </p:cNvCxnSpPr>
          <p:nvPr/>
        </p:nvCxnSpPr>
        <p:spPr>
          <a:xfrm>
            <a:off x="6246913" y="5026320"/>
            <a:ext cx="0" cy="76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F85C5A4-8639-C04F-851F-1CF8BDA496FC}"/>
              </a:ext>
            </a:extLst>
          </p:cNvPr>
          <p:cNvCxnSpPr>
            <a:cxnSpLocks/>
          </p:cNvCxnSpPr>
          <p:nvPr/>
        </p:nvCxnSpPr>
        <p:spPr>
          <a:xfrm>
            <a:off x="6289443" y="5035022"/>
            <a:ext cx="0" cy="61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8A507D3-DA90-2142-A76B-66A9E069C9B5}"/>
              </a:ext>
            </a:extLst>
          </p:cNvPr>
          <p:cNvCxnSpPr>
            <a:cxnSpLocks/>
          </p:cNvCxnSpPr>
          <p:nvPr/>
        </p:nvCxnSpPr>
        <p:spPr>
          <a:xfrm>
            <a:off x="633197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F85E7BF-5991-984B-B9B6-1D20BAEADDB3}"/>
              </a:ext>
            </a:extLst>
          </p:cNvPr>
          <p:cNvCxnSpPr>
            <a:cxnSpLocks/>
          </p:cNvCxnSpPr>
          <p:nvPr/>
        </p:nvCxnSpPr>
        <p:spPr>
          <a:xfrm>
            <a:off x="637450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3AED769-2B66-8B41-8F2C-F680AB27F3EE}"/>
              </a:ext>
            </a:extLst>
          </p:cNvPr>
          <p:cNvCxnSpPr>
            <a:cxnSpLocks/>
          </p:cNvCxnSpPr>
          <p:nvPr/>
        </p:nvCxnSpPr>
        <p:spPr>
          <a:xfrm>
            <a:off x="6417033" y="4990804"/>
            <a:ext cx="0" cy="125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FB9305C-915F-C34C-8143-BCA2C6CAC66E}"/>
              </a:ext>
            </a:extLst>
          </p:cNvPr>
          <p:cNvCxnSpPr>
            <a:cxnSpLocks/>
          </p:cNvCxnSpPr>
          <p:nvPr/>
        </p:nvCxnSpPr>
        <p:spPr>
          <a:xfrm>
            <a:off x="6459563" y="5015028"/>
            <a:ext cx="0" cy="81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E09CCA-DE1E-B244-B4B5-75129B6F6F41}"/>
              </a:ext>
            </a:extLst>
          </p:cNvPr>
          <p:cNvCxnSpPr>
            <a:cxnSpLocks/>
          </p:cNvCxnSpPr>
          <p:nvPr/>
        </p:nvCxnSpPr>
        <p:spPr>
          <a:xfrm>
            <a:off x="6502093" y="4972460"/>
            <a:ext cx="0" cy="173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3CE3F23-3874-BF46-AAF0-5407FD37C155}"/>
              </a:ext>
            </a:extLst>
          </p:cNvPr>
          <p:cNvCxnSpPr/>
          <p:nvPr/>
        </p:nvCxnSpPr>
        <p:spPr>
          <a:xfrm>
            <a:off x="654462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A8A427-43FE-B845-B38E-462DC97A1C8A}"/>
              </a:ext>
            </a:extLst>
          </p:cNvPr>
          <p:cNvCxnSpPr>
            <a:cxnSpLocks/>
          </p:cNvCxnSpPr>
          <p:nvPr/>
        </p:nvCxnSpPr>
        <p:spPr>
          <a:xfrm>
            <a:off x="658715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68C872A-5695-404E-862E-80C883CB56E8}"/>
              </a:ext>
            </a:extLst>
          </p:cNvPr>
          <p:cNvCxnSpPr>
            <a:cxnSpLocks/>
          </p:cNvCxnSpPr>
          <p:nvPr/>
        </p:nvCxnSpPr>
        <p:spPr>
          <a:xfrm>
            <a:off x="6629683" y="4845698"/>
            <a:ext cx="0" cy="466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C8439CD-C692-984E-BC73-2CB680596F2A}"/>
              </a:ext>
            </a:extLst>
          </p:cNvPr>
          <p:cNvCxnSpPr>
            <a:cxnSpLocks/>
          </p:cNvCxnSpPr>
          <p:nvPr/>
        </p:nvCxnSpPr>
        <p:spPr>
          <a:xfrm>
            <a:off x="6672213" y="4886032"/>
            <a:ext cx="0" cy="384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A1F15E9-93AF-AA41-A111-57A80C774654}"/>
              </a:ext>
            </a:extLst>
          </p:cNvPr>
          <p:cNvCxnSpPr>
            <a:cxnSpLocks/>
          </p:cNvCxnSpPr>
          <p:nvPr/>
        </p:nvCxnSpPr>
        <p:spPr>
          <a:xfrm flipH="1">
            <a:off x="6719708" y="4612979"/>
            <a:ext cx="1" cy="898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9348AA-6BCF-8248-937D-590D7F08434A}"/>
              </a:ext>
            </a:extLst>
          </p:cNvPr>
          <p:cNvCxnSpPr>
            <a:cxnSpLocks/>
          </p:cNvCxnSpPr>
          <p:nvPr/>
        </p:nvCxnSpPr>
        <p:spPr>
          <a:xfrm>
            <a:off x="6757273" y="4706503"/>
            <a:ext cx="0" cy="705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52CBD4F-7F34-2948-945D-57E268E8E315}"/>
              </a:ext>
            </a:extLst>
          </p:cNvPr>
          <p:cNvCxnSpPr>
            <a:cxnSpLocks/>
          </p:cNvCxnSpPr>
          <p:nvPr/>
        </p:nvCxnSpPr>
        <p:spPr>
          <a:xfrm>
            <a:off x="6799803" y="4811354"/>
            <a:ext cx="0" cy="537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3176E8-4847-3D4F-87F9-F613AE9371D5}"/>
              </a:ext>
            </a:extLst>
          </p:cNvPr>
          <p:cNvCxnSpPr>
            <a:cxnSpLocks/>
          </p:cNvCxnSpPr>
          <p:nvPr/>
        </p:nvCxnSpPr>
        <p:spPr>
          <a:xfrm>
            <a:off x="6842333" y="4928391"/>
            <a:ext cx="0" cy="278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66299A5-AFC9-164F-8FE7-392DA078F86A}"/>
              </a:ext>
            </a:extLst>
          </p:cNvPr>
          <p:cNvCxnSpPr>
            <a:cxnSpLocks/>
          </p:cNvCxnSpPr>
          <p:nvPr/>
        </p:nvCxnSpPr>
        <p:spPr>
          <a:xfrm>
            <a:off x="6884863" y="4990804"/>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FD20DBB-EF56-F744-A1D4-FEE321F39CC7}"/>
              </a:ext>
            </a:extLst>
          </p:cNvPr>
          <p:cNvCxnSpPr>
            <a:cxnSpLocks/>
          </p:cNvCxnSpPr>
          <p:nvPr/>
        </p:nvCxnSpPr>
        <p:spPr>
          <a:xfrm>
            <a:off x="692739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5039B34-5C78-FB44-904E-78D15FE6F99F}"/>
              </a:ext>
            </a:extLst>
          </p:cNvPr>
          <p:cNvCxnSpPr>
            <a:cxnSpLocks/>
          </p:cNvCxnSpPr>
          <p:nvPr/>
        </p:nvCxnSpPr>
        <p:spPr>
          <a:xfrm>
            <a:off x="6969923" y="4966110"/>
            <a:ext cx="0" cy="188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DFBCD03-9E01-EE4A-AFA5-C000227F62E8}"/>
              </a:ext>
            </a:extLst>
          </p:cNvPr>
          <p:cNvCxnSpPr>
            <a:cxnSpLocks/>
          </p:cNvCxnSpPr>
          <p:nvPr/>
        </p:nvCxnSpPr>
        <p:spPr>
          <a:xfrm>
            <a:off x="701245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9339E2B-8EBB-3448-BAB0-FC794BFA0900}"/>
              </a:ext>
            </a:extLst>
          </p:cNvPr>
          <p:cNvCxnSpPr>
            <a:cxnSpLocks/>
          </p:cNvCxnSpPr>
          <p:nvPr/>
        </p:nvCxnSpPr>
        <p:spPr>
          <a:xfrm>
            <a:off x="705498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8F1BA51-97D3-F54A-8572-3D091DAEF906}"/>
              </a:ext>
            </a:extLst>
          </p:cNvPr>
          <p:cNvCxnSpPr>
            <a:cxnSpLocks/>
          </p:cNvCxnSpPr>
          <p:nvPr/>
        </p:nvCxnSpPr>
        <p:spPr>
          <a:xfrm>
            <a:off x="7097513" y="5026320"/>
            <a:ext cx="0" cy="70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0CEEC46-CBAC-C54C-99E0-514F957CB0BB}"/>
              </a:ext>
            </a:extLst>
          </p:cNvPr>
          <p:cNvCxnSpPr>
            <a:cxnSpLocks/>
          </p:cNvCxnSpPr>
          <p:nvPr/>
        </p:nvCxnSpPr>
        <p:spPr>
          <a:xfrm>
            <a:off x="7140043" y="5048898"/>
            <a:ext cx="0" cy="47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7B0DE1B-05DA-8A48-8C03-76D9E3D0C185}"/>
              </a:ext>
            </a:extLst>
          </p:cNvPr>
          <p:cNvCxnSpPr>
            <a:cxnSpLocks/>
          </p:cNvCxnSpPr>
          <p:nvPr/>
        </p:nvCxnSpPr>
        <p:spPr>
          <a:xfrm>
            <a:off x="7182573" y="4999390"/>
            <a:ext cx="0" cy="14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4B0749-5FF5-4244-B1A4-91719573AEEF}"/>
              </a:ext>
            </a:extLst>
          </p:cNvPr>
          <p:cNvCxnSpPr>
            <a:cxnSpLocks/>
          </p:cNvCxnSpPr>
          <p:nvPr/>
        </p:nvCxnSpPr>
        <p:spPr>
          <a:xfrm>
            <a:off x="7225103" y="4966110"/>
            <a:ext cx="0" cy="20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C25E5B3-5CA5-2945-B37A-D9EE76F0DD91}"/>
              </a:ext>
            </a:extLst>
          </p:cNvPr>
          <p:cNvCxnSpPr>
            <a:cxnSpLocks/>
          </p:cNvCxnSpPr>
          <p:nvPr/>
        </p:nvCxnSpPr>
        <p:spPr>
          <a:xfrm flipH="1">
            <a:off x="7269879" y="5013441"/>
            <a:ext cx="1" cy="106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A36AD3F-24B6-864B-A259-35E191B5F991}"/>
              </a:ext>
            </a:extLst>
          </p:cNvPr>
          <p:cNvCxnSpPr>
            <a:cxnSpLocks/>
          </p:cNvCxnSpPr>
          <p:nvPr/>
        </p:nvCxnSpPr>
        <p:spPr>
          <a:xfrm>
            <a:off x="7310163" y="5035022"/>
            <a:ext cx="0" cy="6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F743D3B-913E-8B40-8BBD-54F63006AAF8}"/>
              </a:ext>
            </a:extLst>
          </p:cNvPr>
          <p:cNvCxnSpPr>
            <a:cxnSpLocks/>
          </p:cNvCxnSpPr>
          <p:nvPr/>
        </p:nvCxnSpPr>
        <p:spPr>
          <a:xfrm>
            <a:off x="7352693" y="4999390"/>
            <a:ext cx="0" cy="133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CF97D66-7569-B24A-A7D0-CB2EA8C5FCFA}"/>
              </a:ext>
            </a:extLst>
          </p:cNvPr>
          <p:cNvCxnSpPr>
            <a:cxnSpLocks/>
          </p:cNvCxnSpPr>
          <p:nvPr/>
        </p:nvCxnSpPr>
        <p:spPr>
          <a:xfrm>
            <a:off x="7395223" y="5040312"/>
            <a:ext cx="0" cy="53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9DF75FC-1A4B-EC4A-BE8B-A480D6C413BA}"/>
              </a:ext>
            </a:extLst>
          </p:cNvPr>
          <p:cNvCxnSpPr>
            <a:cxnSpLocks/>
          </p:cNvCxnSpPr>
          <p:nvPr/>
        </p:nvCxnSpPr>
        <p:spPr>
          <a:xfrm>
            <a:off x="7437753" y="4995097"/>
            <a:ext cx="0" cy="154868"/>
          </a:xfrm>
          <a:prstGeom prst="line">
            <a:avLst/>
          </a:prstGeom>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310BA048-AB26-0140-9FAE-D824B5DE2BB3}"/>
              </a:ext>
            </a:extLst>
          </p:cNvPr>
          <p:cNvSpPr txBox="1"/>
          <p:nvPr/>
        </p:nvSpPr>
        <p:spPr>
          <a:xfrm>
            <a:off x="3217041" y="1480254"/>
            <a:ext cx="5757923" cy="646331"/>
          </a:xfrm>
          <a:prstGeom prst="rect">
            <a:avLst/>
          </a:prstGeom>
          <a:noFill/>
        </p:spPr>
        <p:txBody>
          <a:bodyPr wrap="none" rtlCol="0">
            <a:spAutoFit/>
          </a:bodyPr>
          <a:lstStyle/>
          <a:p>
            <a:pPr algn="ctr"/>
            <a:r>
              <a:rPr lang="es-ES" dirty="0"/>
              <a:t>En una corriente eléctrica se pueden distinguir dos estados </a:t>
            </a:r>
          </a:p>
          <a:p>
            <a:pPr algn="ctr"/>
            <a:r>
              <a:rPr lang="es-ES" dirty="0"/>
              <a:t>(medio caricatura, pero sí):</a:t>
            </a:r>
            <a:endParaRPr lang="en-CO" dirty="0"/>
          </a:p>
        </p:txBody>
      </p:sp>
      <p:sp>
        <p:nvSpPr>
          <p:cNvPr id="2" name="TextBox 1">
            <a:extLst>
              <a:ext uri="{FF2B5EF4-FFF2-40B4-BE49-F238E27FC236}">
                <a16:creationId xmlns:a16="http://schemas.microsoft.com/office/drawing/2014/main" id="{CA290AFB-4A55-EC4C-AA89-5A011722F013}"/>
              </a:ext>
            </a:extLst>
          </p:cNvPr>
          <p:cNvSpPr txBox="1"/>
          <p:nvPr/>
        </p:nvSpPr>
        <p:spPr>
          <a:xfrm>
            <a:off x="3930625" y="5811328"/>
            <a:ext cx="3568606" cy="369332"/>
          </a:xfrm>
          <a:prstGeom prst="rect">
            <a:avLst/>
          </a:prstGeom>
          <a:noFill/>
        </p:spPr>
        <p:txBody>
          <a:bodyPr wrap="none" rtlCol="0">
            <a:spAutoFit/>
          </a:bodyPr>
          <a:lstStyle/>
          <a:p>
            <a:r>
              <a:rPr lang="en-CO" dirty="0"/>
              <a:t>Y al otro lado reconstruimos la onda</a:t>
            </a:r>
          </a:p>
        </p:txBody>
      </p:sp>
      <p:sp>
        <p:nvSpPr>
          <p:cNvPr id="103" name="Title 1">
            <a:extLst>
              <a:ext uri="{FF2B5EF4-FFF2-40B4-BE49-F238E27FC236}">
                <a16:creationId xmlns:a16="http://schemas.microsoft.com/office/drawing/2014/main" id="{D8384BAB-E3B7-5D1E-C029-0049B4098D0C}"/>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885546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FD8DFA-1569-5E40-BFEA-300B5EDE1816}"/>
              </a:ext>
            </a:extLst>
          </p:cNvPr>
          <p:cNvSpPr/>
          <p:nvPr/>
        </p:nvSpPr>
        <p:spPr>
          <a:xfrm>
            <a:off x="2229158" y="2833488"/>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6" name="Rectangle 5">
            <a:extLst>
              <a:ext uri="{FF2B5EF4-FFF2-40B4-BE49-F238E27FC236}">
                <a16:creationId xmlns:a16="http://schemas.microsoft.com/office/drawing/2014/main" id="{2DA5AEF2-E0D4-DF4D-848A-187A3EE55217}"/>
              </a:ext>
            </a:extLst>
          </p:cNvPr>
          <p:cNvSpPr/>
          <p:nvPr/>
        </p:nvSpPr>
        <p:spPr>
          <a:xfrm>
            <a:off x="8276281" y="2833488"/>
            <a:ext cx="1662546" cy="1579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7" name="TextBox 6">
            <a:extLst>
              <a:ext uri="{FF2B5EF4-FFF2-40B4-BE49-F238E27FC236}">
                <a16:creationId xmlns:a16="http://schemas.microsoft.com/office/drawing/2014/main" id="{289C769D-CB0A-C64B-A321-158D16D477BD}"/>
              </a:ext>
            </a:extLst>
          </p:cNvPr>
          <p:cNvSpPr txBox="1"/>
          <p:nvPr/>
        </p:nvSpPr>
        <p:spPr>
          <a:xfrm>
            <a:off x="2649902" y="2403010"/>
            <a:ext cx="821059" cy="369332"/>
          </a:xfrm>
          <a:prstGeom prst="rect">
            <a:avLst/>
          </a:prstGeom>
          <a:noFill/>
        </p:spPr>
        <p:txBody>
          <a:bodyPr wrap="none" rtlCol="0">
            <a:spAutoFit/>
          </a:bodyPr>
          <a:lstStyle/>
          <a:p>
            <a:r>
              <a:rPr lang="en-CO" dirty="0"/>
              <a:t>Emisor</a:t>
            </a:r>
          </a:p>
        </p:txBody>
      </p:sp>
      <p:sp>
        <p:nvSpPr>
          <p:cNvPr id="8" name="TextBox 7">
            <a:extLst>
              <a:ext uri="{FF2B5EF4-FFF2-40B4-BE49-F238E27FC236}">
                <a16:creationId xmlns:a16="http://schemas.microsoft.com/office/drawing/2014/main" id="{CA36DEE7-5723-1B42-B0E8-6BB0A664194A}"/>
              </a:ext>
            </a:extLst>
          </p:cNvPr>
          <p:cNvSpPr txBox="1"/>
          <p:nvPr/>
        </p:nvSpPr>
        <p:spPr>
          <a:xfrm>
            <a:off x="8596774" y="2403010"/>
            <a:ext cx="1031757" cy="369332"/>
          </a:xfrm>
          <a:prstGeom prst="rect">
            <a:avLst/>
          </a:prstGeom>
          <a:noFill/>
        </p:spPr>
        <p:txBody>
          <a:bodyPr wrap="none" rtlCol="0">
            <a:spAutoFit/>
          </a:bodyPr>
          <a:lstStyle/>
          <a:p>
            <a:r>
              <a:rPr lang="en-CO" dirty="0"/>
              <a:t>Receptor</a:t>
            </a:r>
          </a:p>
        </p:txBody>
      </p:sp>
      <p:cxnSp>
        <p:nvCxnSpPr>
          <p:cNvPr id="10" name="Straight Arrow Connector 9">
            <a:extLst>
              <a:ext uri="{FF2B5EF4-FFF2-40B4-BE49-F238E27FC236}">
                <a16:creationId xmlns:a16="http://schemas.microsoft.com/office/drawing/2014/main" id="{117F5D56-1C87-C04C-B9E2-B3F3FF5814AB}"/>
              </a:ext>
            </a:extLst>
          </p:cNvPr>
          <p:cNvCxnSpPr>
            <a:cxnSpLocks/>
          </p:cNvCxnSpPr>
          <p:nvPr/>
        </p:nvCxnSpPr>
        <p:spPr>
          <a:xfrm>
            <a:off x="5209774" y="3623195"/>
            <a:ext cx="15461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0B5DF9-F8CB-204F-80B8-9FA62E8DE0DE}"/>
              </a:ext>
            </a:extLst>
          </p:cNvPr>
          <p:cNvSpPr txBox="1"/>
          <p:nvPr/>
        </p:nvSpPr>
        <p:spPr>
          <a:xfrm>
            <a:off x="5600530" y="3253861"/>
            <a:ext cx="976549" cy="369332"/>
          </a:xfrm>
          <a:prstGeom prst="rect">
            <a:avLst/>
          </a:prstGeom>
          <a:noFill/>
        </p:spPr>
        <p:txBody>
          <a:bodyPr wrap="none" rtlCol="0">
            <a:spAutoFit/>
          </a:bodyPr>
          <a:lstStyle/>
          <a:p>
            <a:r>
              <a:rPr lang="en-CO" dirty="0"/>
              <a:t>mensaje</a:t>
            </a:r>
          </a:p>
        </p:txBody>
      </p:sp>
      <p:sp>
        <p:nvSpPr>
          <p:cNvPr id="12" name="Rectangle 11">
            <a:extLst>
              <a:ext uri="{FF2B5EF4-FFF2-40B4-BE49-F238E27FC236}">
                <a16:creationId xmlns:a16="http://schemas.microsoft.com/office/drawing/2014/main" id="{BBD947BF-0699-DB48-BB79-6F2CCDA636CB}"/>
              </a:ext>
            </a:extLst>
          </p:cNvPr>
          <p:cNvSpPr/>
          <p:nvPr/>
        </p:nvSpPr>
        <p:spPr>
          <a:xfrm>
            <a:off x="4427435" y="3317994"/>
            <a:ext cx="448887" cy="610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3" name="TextBox 12">
            <a:extLst>
              <a:ext uri="{FF2B5EF4-FFF2-40B4-BE49-F238E27FC236}">
                <a16:creationId xmlns:a16="http://schemas.microsoft.com/office/drawing/2014/main" id="{A19370A3-6314-434E-924E-0F1CABC1C3C8}"/>
              </a:ext>
            </a:extLst>
          </p:cNvPr>
          <p:cNvSpPr txBox="1"/>
          <p:nvPr/>
        </p:nvSpPr>
        <p:spPr>
          <a:xfrm>
            <a:off x="4181325" y="2948659"/>
            <a:ext cx="1129587" cy="369332"/>
          </a:xfrm>
          <a:prstGeom prst="rect">
            <a:avLst/>
          </a:prstGeom>
          <a:noFill/>
        </p:spPr>
        <p:txBody>
          <a:bodyPr wrap="square" rtlCol="0">
            <a:spAutoFit/>
          </a:bodyPr>
          <a:lstStyle/>
          <a:p>
            <a:r>
              <a:rPr lang="en-CO" dirty="0"/>
              <a:t>Codificar</a:t>
            </a:r>
          </a:p>
        </p:txBody>
      </p:sp>
      <p:sp>
        <p:nvSpPr>
          <p:cNvPr id="14" name="Rectangle 13">
            <a:extLst>
              <a:ext uri="{FF2B5EF4-FFF2-40B4-BE49-F238E27FC236}">
                <a16:creationId xmlns:a16="http://schemas.microsoft.com/office/drawing/2014/main" id="{5C1D5111-69A9-8E40-82B3-04D926F5EBD6}"/>
              </a:ext>
            </a:extLst>
          </p:cNvPr>
          <p:cNvSpPr/>
          <p:nvPr/>
        </p:nvSpPr>
        <p:spPr>
          <a:xfrm>
            <a:off x="7101834" y="3317993"/>
            <a:ext cx="448887" cy="6104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5" name="TextBox 14">
            <a:extLst>
              <a:ext uri="{FF2B5EF4-FFF2-40B4-BE49-F238E27FC236}">
                <a16:creationId xmlns:a16="http://schemas.microsoft.com/office/drawing/2014/main" id="{3FD8D25F-483D-E64E-858E-0BAD602CA65D}"/>
              </a:ext>
            </a:extLst>
          </p:cNvPr>
          <p:cNvSpPr txBox="1"/>
          <p:nvPr/>
        </p:nvSpPr>
        <p:spPr>
          <a:xfrm>
            <a:off x="6771172" y="2905894"/>
            <a:ext cx="1301394" cy="369332"/>
          </a:xfrm>
          <a:prstGeom prst="rect">
            <a:avLst/>
          </a:prstGeom>
          <a:noFill/>
        </p:spPr>
        <p:txBody>
          <a:bodyPr wrap="square" rtlCol="0">
            <a:spAutoFit/>
          </a:bodyPr>
          <a:lstStyle/>
          <a:p>
            <a:r>
              <a:rPr lang="en-CO" dirty="0"/>
              <a:t>Reconstruir</a:t>
            </a:r>
          </a:p>
        </p:txBody>
      </p:sp>
      <p:sp>
        <p:nvSpPr>
          <p:cNvPr id="16" name="Title 1">
            <a:extLst>
              <a:ext uri="{FF2B5EF4-FFF2-40B4-BE49-F238E27FC236}">
                <a16:creationId xmlns:a16="http://schemas.microsoft.com/office/drawing/2014/main" id="{7F3B5B7F-072F-1D9A-3A01-E97BD956F795}"/>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2151179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40970F-B4A2-0146-BFFA-4EE5F10D4144}"/>
              </a:ext>
            </a:extLst>
          </p:cNvPr>
          <p:cNvSpPr/>
          <p:nvPr/>
        </p:nvSpPr>
        <p:spPr>
          <a:xfrm>
            <a:off x="4002884" y="4868003"/>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7" name="Rectangle 16">
            <a:extLst>
              <a:ext uri="{FF2B5EF4-FFF2-40B4-BE49-F238E27FC236}">
                <a16:creationId xmlns:a16="http://schemas.microsoft.com/office/drawing/2014/main" id="{F90E851A-9A9B-8A42-91C8-16E15948C4F3}"/>
              </a:ext>
            </a:extLst>
          </p:cNvPr>
          <p:cNvSpPr/>
          <p:nvPr/>
        </p:nvSpPr>
        <p:spPr>
          <a:xfrm>
            <a:off x="4364323"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8" name="Rectangle 17">
            <a:extLst>
              <a:ext uri="{FF2B5EF4-FFF2-40B4-BE49-F238E27FC236}">
                <a16:creationId xmlns:a16="http://schemas.microsoft.com/office/drawing/2014/main" id="{C03C7F2A-E9AB-3647-B25D-271D2F57A8FA}"/>
              </a:ext>
            </a:extLst>
          </p:cNvPr>
          <p:cNvSpPr/>
          <p:nvPr/>
        </p:nvSpPr>
        <p:spPr>
          <a:xfrm>
            <a:off x="4725762"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9" name="Rectangle 18">
            <a:extLst>
              <a:ext uri="{FF2B5EF4-FFF2-40B4-BE49-F238E27FC236}">
                <a16:creationId xmlns:a16="http://schemas.microsoft.com/office/drawing/2014/main" id="{0644A8D5-348B-694D-B9CE-676442AB7540}"/>
              </a:ext>
            </a:extLst>
          </p:cNvPr>
          <p:cNvSpPr/>
          <p:nvPr/>
        </p:nvSpPr>
        <p:spPr>
          <a:xfrm>
            <a:off x="5087201"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0" name="Rectangle 19">
            <a:extLst>
              <a:ext uri="{FF2B5EF4-FFF2-40B4-BE49-F238E27FC236}">
                <a16:creationId xmlns:a16="http://schemas.microsoft.com/office/drawing/2014/main" id="{68167109-E158-BB44-8F86-31C5FCFB69E4}"/>
              </a:ext>
            </a:extLst>
          </p:cNvPr>
          <p:cNvSpPr/>
          <p:nvPr/>
        </p:nvSpPr>
        <p:spPr>
          <a:xfrm>
            <a:off x="5448640" y="4868003"/>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1" name="Rectangle 20">
            <a:extLst>
              <a:ext uri="{FF2B5EF4-FFF2-40B4-BE49-F238E27FC236}">
                <a16:creationId xmlns:a16="http://schemas.microsoft.com/office/drawing/2014/main" id="{6B2CB760-FB64-B14F-B6C1-DD7FA1EEE1E4}"/>
              </a:ext>
            </a:extLst>
          </p:cNvPr>
          <p:cNvSpPr/>
          <p:nvPr/>
        </p:nvSpPr>
        <p:spPr>
          <a:xfrm>
            <a:off x="5810079" y="4868003"/>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2" name="Rectangle 21">
            <a:extLst>
              <a:ext uri="{FF2B5EF4-FFF2-40B4-BE49-F238E27FC236}">
                <a16:creationId xmlns:a16="http://schemas.microsoft.com/office/drawing/2014/main" id="{82595F75-3CAF-2646-B81A-11DCD20D5C1F}"/>
              </a:ext>
            </a:extLst>
          </p:cNvPr>
          <p:cNvSpPr/>
          <p:nvPr/>
        </p:nvSpPr>
        <p:spPr>
          <a:xfrm>
            <a:off x="6177474"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3" name="Rectangle 22">
            <a:extLst>
              <a:ext uri="{FF2B5EF4-FFF2-40B4-BE49-F238E27FC236}">
                <a16:creationId xmlns:a16="http://schemas.microsoft.com/office/drawing/2014/main" id="{60FF15E7-236E-E746-B04D-09D996D33842}"/>
              </a:ext>
            </a:extLst>
          </p:cNvPr>
          <p:cNvSpPr/>
          <p:nvPr/>
        </p:nvSpPr>
        <p:spPr>
          <a:xfrm>
            <a:off x="6541609" y="4868003"/>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4" name="Rectangle 23">
            <a:extLst>
              <a:ext uri="{FF2B5EF4-FFF2-40B4-BE49-F238E27FC236}">
                <a16:creationId xmlns:a16="http://schemas.microsoft.com/office/drawing/2014/main" id="{C7E27712-FDE0-704E-9776-8CE6D57D2FF6}"/>
              </a:ext>
            </a:extLst>
          </p:cNvPr>
          <p:cNvSpPr/>
          <p:nvPr/>
        </p:nvSpPr>
        <p:spPr>
          <a:xfrm>
            <a:off x="6905744"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5" name="Rectangle 24">
            <a:extLst>
              <a:ext uri="{FF2B5EF4-FFF2-40B4-BE49-F238E27FC236}">
                <a16:creationId xmlns:a16="http://schemas.microsoft.com/office/drawing/2014/main" id="{209E4838-8750-A549-B80B-D27DF68EEBB6}"/>
              </a:ext>
            </a:extLst>
          </p:cNvPr>
          <p:cNvSpPr/>
          <p:nvPr/>
        </p:nvSpPr>
        <p:spPr>
          <a:xfrm>
            <a:off x="7269879" y="4868003"/>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 name="TextBox 1">
            <a:extLst>
              <a:ext uri="{FF2B5EF4-FFF2-40B4-BE49-F238E27FC236}">
                <a16:creationId xmlns:a16="http://schemas.microsoft.com/office/drawing/2014/main" id="{F7E89212-D644-8641-BAC5-A7E53AA5FDE2}"/>
              </a:ext>
            </a:extLst>
          </p:cNvPr>
          <p:cNvSpPr txBox="1"/>
          <p:nvPr/>
        </p:nvSpPr>
        <p:spPr>
          <a:xfrm>
            <a:off x="1916756" y="2353380"/>
            <a:ext cx="8521430" cy="1200329"/>
          </a:xfrm>
          <a:prstGeom prst="rect">
            <a:avLst/>
          </a:prstGeom>
          <a:noFill/>
        </p:spPr>
        <p:txBody>
          <a:bodyPr wrap="square" rtlCol="0">
            <a:spAutoFit/>
          </a:bodyPr>
          <a:lstStyle/>
          <a:p>
            <a:pPr algn="ctr"/>
            <a:r>
              <a:rPr lang="en-CO" sz="3600" dirty="0"/>
              <a:t>Podemos representar </a:t>
            </a:r>
            <a:r>
              <a:rPr lang="en-CO" sz="3600" b="1" dirty="0"/>
              <a:t>cualquier cosa </a:t>
            </a:r>
            <a:r>
              <a:rPr lang="en-CO" sz="3600" dirty="0"/>
              <a:t>como una secuencia de bits</a:t>
            </a:r>
            <a:endParaRPr lang="en-CO" sz="3600" b="1" dirty="0"/>
          </a:p>
        </p:txBody>
      </p:sp>
      <p:sp>
        <p:nvSpPr>
          <p:cNvPr id="13" name="Title 1">
            <a:extLst>
              <a:ext uri="{FF2B5EF4-FFF2-40B4-BE49-F238E27FC236}">
                <a16:creationId xmlns:a16="http://schemas.microsoft.com/office/drawing/2014/main" id="{BBAC64DF-A957-F19F-0273-4B1038808310}"/>
              </a:ext>
            </a:extLst>
          </p:cNvPr>
          <p:cNvSpPr>
            <a:spLocks noGrp="1"/>
          </p:cNvSpPr>
          <p:nvPr>
            <p:ph type="title"/>
          </p:nvPr>
        </p:nvSpPr>
        <p:spPr>
          <a:xfrm>
            <a:off x="829733" y="365129"/>
            <a:ext cx="9209617" cy="1325563"/>
          </a:xfrm>
        </p:spPr>
        <p:txBody>
          <a:bodyPr/>
          <a:lstStyle/>
          <a:p>
            <a:r>
              <a:rPr lang="es-ES_tradnl" dirty="0"/>
              <a:t>Transmisión de mensajes</a:t>
            </a:r>
          </a:p>
        </p:txBody>
      </p:sp>
    </p:spTree>
    <p:extLst>
      <p:ext uri="{BB962C8B-B14F-4D97-AF65-F5344CB8AC3E}">
        <p14:creationId xmlns:p14="http://schemas.microsoft.com/office/powerpoint/2010/main" val="88820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A239-1C80-2E45-85E6-9EA03670B072}"/>
              </a:ext>
            </a:extLst>
          </p:cNvPr>
          <p:cNvSpPr>
            <a:spLocks noGrp="1"/>
          </p:cNvSpPr>
          <p:nvPr>
            <p:ph type="title"/>
          </p:nvPr>
        </p:nvSpPr>
        <p:spPr/>
        <p:txBody>
          <a:bodyPr/>
          <a:lstStyle/>
          <a:p>
            <a:r>
              <a:rPr lang="en-CO" dirty="0"/>
              <a:t>El mapa de ruta</a:t>
            </a:r>
          </a:p>
        </p:txBody>
      </p:sp>
      <p:sp>
        <p:nvSpPr>
          <p:cNvPr id="3" name="Content Placeholder 2">
            <a:extLst>
              <a:ext uri="{FF2B5EF4-FFF2-40B4-BE49-F238E27FC236}">
                <a16:creationId xmlns:a16="http://schemas.microsoft.com/office/drawing/2014/main" id="{A88FCF19-FA38-ED4D-8F89-12BF9E8AA74C}"/>
              </a:ext>
            </a:extLst>
          </p:cNvPr>
          <p:cNvSpPr>
            <a:spLocks noGrp="1"/>
          </p:cNvSpPr>
          <p:nvPr>
            <p:ph idx="1"/>
          </p:nvPr>
        </p:nvSpPr>
        <p:spPr>
          <a:xfrm>
            <a:off x="838199" y="1825628"/>
            <a:ext cx="10358887" cy="2384315"/>
          </a:xfrm>
        </p:spPr>
        <p:txBody>
          <a:bodyPr vert="horz" lIns="91440" tIns="45720" rIns="91440" bIns="45720" rtlCol="0" anchor="t">
            <a:normAutofit/>
          </a:bodyPr>
          <a:lstStyle/>
          <a:p>
            <a:pPr marL="0" indent="0">
              <a:lnSpc>
                <a:spcPct val="150000"/>
              </a:lnSpc>
              <a:buNone/>
            </a:pPr>
            <a:r>
              <a:rPr lang="es-ES_tradnl" sz="2200" b="1"/>
              <a:t>e. Módulo 5:</a:t>
            </a:r>
            <a:r>
              <a:rPr lang="es-ES_tradnl" sz="2200"/>
              <a:t> Aplicaciones al análisis exploratorio de bases de datos (6 horas). En este módulo los estudiantes realizarán actividades aplicadas a necesidades cotidianas relacionadas con: ¿Cómo puedo calcular estadísticas descriptivas?, ¿Cómo puedo visualizar gráficamente la información? </a:t>
            </a:r>
            <a:r>
              <a:rPr lang="es-ES_tradnl" sz="2200" b="1">
                <a:solidFill>
                  <a:schemeClr val="accent1"/>
                </a:solidFill>
                <a:ea typeface="+mn-lt"/>
                <a:cs typeface="+mn-lt"/>
              </a:rPr>
              <a:t>Taller aplicado 3</a:t>
            </a:r>
            <a:r>
              <a:rPr lang="es-ES_tradnl" sz="2200" b="1">
                <a:ea typeface="+mn-lt"/>
                <a:cs typeface="+mn-lt"/>
              </a:rPr>
              <a:t>.</a:t>
            </a:r>
            <a:endParaRPr lang="es-ES_tradnl" sz="2200">
              <a:cs typeface="Calibri Light"/>
            </a:endParaRPr>
          </a:p>
        </p:txBody>
      </p:sp>
    </p:spTree>
    <p:extLst>
      <p:ext uri="{BB962C8B-B14F-4D97-AF65-F5344CB8AC3E}">
        <p14:creationId xmlns:p14="http://schemas.microsoft.com/office/powerpoint/2010/main" val="31368648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40970F-B4A2-0146-BFFA-4EE5F10D4144}"/>
              </a:ext>
            </a:extLst>
          </p:cNvPr>
          <p:cNvSpPr/>
          <p:nvPr/>
        </p:nvSpPr>
        <p:spPr>
          <a:xfrm>
            <a:off x="4002884"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7" name="Rectangle 16">
            <a:extLst>
              <a:ext uri="{FF2B5EF4-FFF2-40B4-BE49-F238E27FC236}">
                <a16:creationId xmlns:a16="http://schemas.microsoft.com/office/drawing/2014/main" id="{F90E851A-9A9B-8A42-91C8-16E15948C4F3}"/>
              </a:ext>
            </a:extLst>
          </p:cNvPr>
          <p:cNvSpPr/>
          <p:nvPr/>
        </p:nvSpPr>
        <p:spPr>
          <a:xfrm>
            <a:off x="4364323"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8" name="Rectangle 17">
            <a:extLst>
              <a:ext uri="{FF2B5EF4-FFF2-40B4-BE49-F238E27FC236}">
                <a16:creationId xmlns:a16="http://schemas.microsoft.com/office/drawing/2014/main" id="{C03C7F2A-E9AB-3647-B25D-271D2F57A8FA}"/>
              </a:ext>
            </a:extLst>
          </p:cNvPr>
          <p:cNvSpPr/>
          <p:nvPr/>
        </p:nvSpPr>
        <p:spPr>
          <a:xfrm>
            <a:off x="4725762"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19" name="Rectangle 18">
            <a:extLst>
              <a:ext uri="{FF2B5EF4-FFF2-40B4-BE49-F238E27FC236}">
                <a16:creationId xmlns:a16="http://schemas.microsoft.com/office/drawing/2014/main" id="{0644A8D5-348B-694D-B9CE-676442AB7540}"/>
              </a:ext>
            </a:extLst>
          </p:cNvPr>
          <p:cNvSpPr/>
          <p:nvPr/>
        </p:nvSpPr>
        <p:spPr>
          <a:xfrm>
            <a:off x="5087201"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0" name="Rectangle 19">
            <a:extLst>
              <a:ext uri="{FF2B5EF4-FFF2-40B4-BE49-F238E27FC236}">
                <a16:creationId xmlns:a16="http://schemas.microsoft.com/office/drawing/2014/main" id="{68167109-E158-BB44-8F86-31C5FCFB69E4}"/>
              </a:ext>
            </a:extLst>
          </p:cNvPr>
          <p:cNvSpPr/>
          <p:nvPr/>
        </p:nvSpPr>
        <p:spPr>
          <a:xfrm>
            <a:off x="5448640"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1" name="Rectangle 20">
            <a:extLst>
              <a:ext uri="{FF2B5EF4-FFF2-40B4-BE49-F238E27FC236}">
                <a16:creationId xmlns:a16="http://schemas.microsoft.com/office/drawing/2014/main" id="{6B2CB760-FB64-B14F-B6C1-DD7FA1EEE1E4}"/>
              </a:ext>
            </a:extLst>
          </p:cNvPr>
          <p:cNvSpPr/>
          <p:nvPr/>
        </p:nvSpPr>
        <p:spPr>
          <a:xfrm>
            <a:off x="581007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2" name="Rectangle 21">
            <a:extLst>
              <a:ext uri="{FF2B5EF4-FFF2-40B4-BE49-F238E27FC236}">
                <a16:creationId xmlns:a16="http://schemas.microsoft.com/office/drawing/2014/main" id="{82595F75-3CAF-2646-B81A-11DCD20D5C1F}"/>
              </a:ext>
            </a:extLst>
          </p:cNvPr>
          <p:cNvSpPr/>
          <p:nvPr/>
        </p:nvSpPr>
        <p:spPr>
          <a:xfrm>
            <a:off x="617747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3" name="Rectangle 22">
            <a:extLst>
              <a:ext uri="{FF2B5EF4-FFF2-40B4-BE49-F238E27FC236}">
                <a16:creationId xmlns:a16="http://schemas.microsoft.com/office/drawing/2014/main" id="{60FF15E7-236E-E746-B04D-09D996D33842}"/>
              </a:ext>
            </a:extLst>
          </p:cNvPr>
          <p:cNvSpPr/>
          <p:nvPr/>
        </p:nvSpPr>
        <p:spPr>
          <a:xfrm>
            <a:off x="6541609" y="5646932"/>
            <a:ext cx="311563" cy="4225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4" name="Rectangle 23">
            <a:extLst>
              <a:ext uri="{FF2B5EF4-FFF2-40B4-BE49-F238E27FC236}">
                <a16:creationId xmlns:a16="http://schemas.microsoft.com/office/drawing/2014/main" id="{C7E27712-FDE0-704E-9776-8CE6D57D2FF6}"/>
              </a:ext>
            </a:extLst>
          </p:cNvPr>
          <p:cNvSpPr/>
          <p:nvPr/>
        </p:nvSpPr>
        <p:spPr>
          <a:xfrm>
            <a:off x="6905744"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5" name="Rectangle 24">
            <a:extLst>
              <a:ext uri="{FF2B5EF4-FFF2-40B4-BE49-F238E27FC236}">
                <a16:creationId xmlns:a16="http://schemas.microsoft.com/office/drawing/2014/main" id="{209E4838-8750-A549-B80B-D27DF68EEBB6}"/>
              </a:ext>
            </a:extLst>
          </p:cNvPr>
          <p:cNvSpPr/>
          <p:nvPr/>
        </p:nvSpPr>
        <p:spPr>
          <a:xfrm>
            <a:off x="7269879" y="5646932"/>
            <a:ext cx="311563" cy="422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O"/>
          </a:p>
        </p:txBody>
      </p:sp>
      <p:sp>
        <p:nvSpPr>
          <p:cNvPr id="2" name="TextBox 1">
            <a:extLst>
              <a:ext uri="{FF2B5EF4-FFF2-40B4-BE49-F238E27FC236}">
                <a16:creationId xmlns:a16="http://schemas.microsoft.com/office/drawing/2014/main" id="{F7E89212-D644-8641-BAC5-A7E53AA5FDE2}"/>
              </a:ext>
            </a:extLst>
          </p:cNvPr>
          <p:cNvSpPr txBox="1"/>
          <p:nvPr/>
        </p:nvSpPr>
        <p:spPr>
          <a:xfrm>
            <a:off x="1916756" y="3132309"/>
            <a:ext cx="8521430" cy="1200329"/>
          </a:xfrm>
          <a:prstGeom prst="rect">
            <a:avLst/>
          </a:prstGeom>
          <a:noFill/>
        </p:spPr>
        <p:txBody>
          <a:bodyPr wrap="square" rtlCol="0">
            <a:spAutoFit/>
          </a:bodyPr>
          <a:lstStyle/>
          <a:p>
            <a:pPr algn="ctr"/>
            <a:r>
              <a:rPr lang="en-CO" sz="3600" dirty="0"/>
              <a:t>Podemos representar </a:t>
            </a:r>
            <a:r>
              <a:rPr lang="en-CO" sz="3600" b="1" dirty="0"/>
              <a:t>cualquier cosa </a:t>
            </a:r>
            <a:r>
              <a:rPr lang="en-CO" sz="3600" dirty="0"/>
              <a:t>como una secuencia de bits!!!!!!!</a:t>
            </a:r>
            <a:endParaRPr lang="en-CO" sz="3600" b="1" dirty="0"/>
          </a:p>
        </p:txBody>
      </p:sp>
      <p:pic>
        <p:nvPicPr>
          <p:cNvPr id="4098" name="Picture 2" descr="Nebulous Concepts Strategic Advisors">
            <a:extLst>
              <a:ext uri="{FF2B5EF4-FFF2-40B4-BE49-F238E27FC236}">
                <a16:creationId xmlns:a16="http://schemas.microsoft.com/office/drawing/2014/main" id="{B68153A6-E2BE-1642-BF66-A47870CDE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759" y="136190"/>
            <a:ext cx="3194473" cy="29961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eece">
            <a:extLst>
              <a:ext uri="{FF2B5EF4-FFF2-40B4-BE49-F238E27FC236}">
                <a16:creationId xmlns:a16="http://schemas.microsoft.com/office/drawing/2014/main" id="{71AC61AD-17D2-934B-8F0D-73D6F3E98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070" y="399644"/>
            <a:ext cx="3703806" cy="24692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gigantic trek: what it takes to move 200 elephants 1500 km">
            <a:extLst>
              <a:ext uri="{FF2B5EF4-FFF2-40B4-BE49-F238E27FC236}">
                <a16:creationId xmlns:a16="http://schemas.microsoft.com/office/drawing/2014/main" id="{5C8DC7BD-F5D7-E948-A71F-DE9D133FEA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452" y="215579"/>
            <a:ext cx="4498182" cy="30120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ndigenous Peoples March Captures the World's Ear | Cultural Survival">
            <a:extLst>
              <a:ext uri="{FF2B5EF4-FFF2-40B4-BE49-F238E27FC236}">
                <a16:creationId xmlns:a16="http://schemas.microsoft.com/office/drawing/2014/main" id="{E86C009F-FBF9-3745-8997-43768FE25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2426" y="552784"/>
            <a:ext cx="5318869" cy="398915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oronavirus en Bogotá: las medidas en la nueva fase de cuarentena | Radio  Nacional de Colombia">
            <a:extLst>
              <a:ext uri="{FF2B5EF4-FFF2-40B4-BE49-F238E27FC236}">
                <a16:creationId xmlns:a16="http://schemas.microsoft.com/office/drawing/2014/main" id="{0577E31B-B2CE-7C49-9F13-F15ECC6FA0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592" y="1364757"/>
            <a:ext cx="4640094" cy="4640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03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461FE-221F-CE4F-99CE-36B20DDB16DC}"/>
              </a:ext>
            </a:extLst>
          </p:cNvPr>
          <p:cNvSpPr>
            <a:spLocks noGrp="1"/>
          </p:cNvSpPr>
          <p:nvPr>
            <p:ph type="title"/>
          </p:nvPr>
        </p:nvSpPr>
        <p:spPr/>
        <p:txBody>
          <a:bodyPr/>
          <a:lstStyle/>
          <a:p>
            <a:pPr algn="ctr"/>
            <a:r>
              <a:rPr lang="en-CO" dirty="0"/>
              <a:t>Información digital</a:t>
            </a:r>
          </a:p>
        </p:txBody>
      </p:sp>
      <p:sp>
        <p:nvSpPr>
          <p:cNvPr id="3" name="Text Placeholder 2">
            <a:extLst>
              <a:ext uri="{FF2B5EF4-FFF2-40B4-BE49-F238E27FC236}">
                <a16:creationId xmlns:a16="http://schemas.microsoft.com/office/drawing/2014/main" id="{C5EABB3F-A442-D940-918F-B9A978E335F5}"/>
              </a:ext>
            </a:extLst>
          </p:cNvPr>
          <p:cNvSpPr>
            <a:spLocks noGrp="1"/>
          </p:cNvSpPr>
          <p:nvPr>
            <p:ph type="body" idx="1"/>
          </p:nvPr>
        </p:nvSpPr>
        <p:spPr/>
        <p:txBody>
          <a:bodyPr/>
          <a:lstStyle/>
          <a:p>
            <a:pPr algn="ctr"/>
            <a:r>
              <a:rPr lang="en-CO" dirty="0"/>
              <a:t>Utilizamos codificación </a:t>
            </a:r>
            <a:r>
              <a:rPr lang="en-CO"/>
              <a:t>para almacenar </a:t>
            </a:r>
            <a:r>
              <a:rPr lang="en-CO" dirty="0"/>
              <a:t>información</a:t>
            </a:r>
          </a:p>
        </p:txBody>
      </p:sp>
    </p:spTree>
    <p:extLst>
      <p:ext uri="{BB962C8B-B14F-4D97-AF65-F5344CB8AC3E}">
        <p14:creationId xmlns:p14="http://schemas.microsoft.com/office/powerpoint/2010/main" val="22836296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BC-0D1D-BC46-AE23-09366D2B666F}"/>
              </a:ext>
            </a:extLst>
          </p:cNvPr>
          <p:cNvSpPr>
            <a:spLocks noGrp="1"/>
          </p:cNvSpPr>
          <p:nvPr>
            <p:ph type="title"/>
          </p:nvPr>
        </p:nvSpPr>
        <p:spPr>
          <a:xfrm>
            <a:off x="838200" y="737655"/>
            <a:ext cx="10515600" cy="1325563"/>
          </a:xfrm>
        </p:spPr>
        <p:txBody>
          <a:bodyPr/>
          <a:lstStyle/>
          <a:p>
            <a:r>
              <a:rPr lang="en-CO" dirty="0"/>
              <a:t>¿Qué hay que hacer para calcular cosas con los datos?</a:t>
            </a:r>
          </a:p>
        </p:txBody>
      </p:sp>
      <p:sp>
        <p:nvSpPr>
          <p:cNvPr id="3" name="Content Placeholder 2">
            <a:extLst>
              <a:ext uri="{FF2B5EF4-FFF2-40B4-BE49-F238E27FC236}">
                <a16:creationId xmlns:a16="http://schemas.microsoft.com/office/drawing/2014/main" id="{66344DAA-B52C-0843-8890-1CBB77420F62}"/>
              </a:ext>
            </a:extLst>
          </p:cNvPr>
          <p:cNvSpPr>
            <a:spLocks noGrp="1"/>
          </p:cNvSpPr>
          <p:nvPr>
            <p:ph idx="1"/>
          </p:nvPr>
        </p:nvSpPr>
        <p:spPr>
          <a:xfrm>
            <a:off x="838200" y="2452155"/>
            <a:ext cx="10515600" cy="3339043"/>
          </a:xfrm>
        </p:spPr>
        <p:txBody>
          <a:bodyPr/>
          <a:lstStyle/>
          <a:p>
            <a:r>
              <a:rPr lang="en-CO" dirty="0"/>
              <a:t>Para utilizar la información en los datos necesitamos </a:t>
            </a:r>
            <a:r>
              <a:rPr lang="en-CO" b="1" dirty="0"/>
              <a:t>darle instrucciones a la máquina</a:t>
            </a:r>
            <a:r>
              <a:rPr lang="en-CO" dirty="0"/>
              <a:t>.</a:t>
            </a:r>
          </a:p>
          <a:p>
            <a:r>
              <a:rPr lang="en-CO" dirty="0"/>
              <a:t>En computación llamamos a esas instrucciones:</a:t>
            </a:r>
          </a:p>
          <a:p>
            <a:pPr marL="0" indent="0" algn="ctr">
              <a:buNone/>
            </a:pPr>
            <a:r>
              <a:rPr lang="en-CO" sz="8800" dirty="0"/>
              <a:t>Algoritmo</a:t>
            </a:r>
            <a:endParaRPr lang="en-CO" sz="11500" dirty="0"/>
          </a:p>
          <a:p>
            <a:r>
              <a:rPr lang="en-CO" dirty="0"/>
              <a:t>Una secuencia de instrucciones paso a paso para ejecutar una tarea.</a:t>
            </a:r>
          </a:p>
        </p:txBody>
      </p:sp>
    </p:spTree>
    <p:extLst>
      <p:ext uri="{BB962C8B-B14F-4D97-AF65-F5344CB8AC3E}">
        <p14:creationId xmlns:p14="http://schemas.microsoft.com/office/powerpoint/2010/main" val="388306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07FDC-6E36-7A9E-1C24-BBE3090BBC11}"/>
              </a:ext>
            </a:extLst>
          </p:cNvPr>
          <p:cNvSpPr>
            <a:spLocks noGrp="1"/>
          </p:cNvSpPr>
          <p:nvPr>
            <p:ph type="title"/>
          </p:nvPr>
        </p:nvSpPr>
        <p:spPr/>
        <p:txBody>
          <a:bodyPr/>
          <a:lstStyle/>
          <a:p>
            <a:r>
              <a:rPr lang="es-ES_tradnl" dirty="0"/>
              <a:t>Sitio Web del Curso</a:t>
            </a:r>
          </a:p>
        </p:txBody>
      </p:sp>
      <p:pic>
        <p:nvPicPr>
          <p:cNvPr id="5" name="Marcador de contenido 4" descr="Un hombre con una computadora&#10;&#10;Descripción generada automáticamente">
            <a:extLst>
              <a:ext uri="{FF2B5EF4-FFF2-40B4-BE49-F238E27FC236}">
                <a16:creationId xmlns:a16="http://schemas.microsoft.com/office/drawing/2014/main" id="{2273F070-4E84-A02C-D637-9A076E4CD212}"/>
              </a:ext>
            </a:extLst>
          </p:cNvPr>
          <p:cNvPicPr>
            <a:picLocks noGrp="1" noChangeAspect="1"/>
          </p:cNvPicPr>
          <p:nvPr>
            <p:ph idx="1"/>
          </p:nvPr>
        </p:nvPicPr>
        <p:blipFill>
          <a:blip r:embed="rId2"/>
          <a:stretch>
            <a:fillRect/>
          </a:stretch>
        </p:blipFill>
        <p:spPr>
          <a:xfrm>
            <a:off x="838200" y="1573682"/>
            <a:ext cx="10515600" cy="4303131"/>
          </a:xfrm>
        </p:spPr>
      </p:pic>
    </p:spTree>
    <p:extLst>
      <p:ext uri="{BB962C8B-B14F-4D97-AF65-F5344CB8AC3E}">
        <p14:creationId xmlns:p14="http://schemas.microsoft.com/office/powerpoint/2010/main" val="3418831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2">
            <a:extLst>
              <a:ext uri="{FF2B5EF4-FFF2-40B4-BE49-F238E27FC236}">
                <a16:creationId xmlns:a16="http://schemas.microsoft.com/office/drawing/2014/main" id="{EA2A1FA8-7670-4AE0-A49D-5D98C1C9C399}"/>
              </a:ext>
            </a:extLst>
          </p:cNvPr>
          <p:cNvSpPr/>
          <p:nvPr/>
        </p:nvSpPr>
        <p:spPr>
          <a:xfrm>
            <a:off x="1940265" y="892930"/>
            <a:ext cx="1789196"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Lenguaje</a:t>
            </a:r>
          </a:p>
        </p:txBody>
      </p:sp>
      <p:sp>
        <p:nvSpPr>
          <p:cNvPr id="9" name="Rounded Rectangle 7">
            <a:extLst>
              <a:ext uri="{FF2B5EF4-FFF2-40B4-BE49-F238E27FC236}">
                <a16:creationId xmlns:a16="http://schemas.microsoft.com/office/drawing/2014/main" id="{5A7E0C7A-FCB6-44EF-A5B3-3B6A48537194}"/>
              </a:ext>
            </a:extLst>
          </p:cNvPr>
          <p:cNvSpPr/>
          <p:nvPr/>
        </p:nvSpPr>
        <p:spPr>
          <a:xfrm>
            <a:off x="1824259" y="1489576"/>
            <a:ext cx="2673785" cy="657873"/>
          </a:xfrm>
          <a:prstGeom prst="roundRect">
            <a:avLst/>
          </a:prstGeom>
          <a:noFill/>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solidFill>
                  <a:schemeClr val="accent2">
                    <a:lumMod val="50000"/>
                  </a:schemeClr>
                </a:solidFill>
              </a:rPr>
              <a:t>Sistema de comunicación estructurado</a:t>
            </a:r>
          </a:p>
        </p:txBody>
      </p:sp>
      <p:cxnSp>
        <p:nvCxnSpPr>
          <p:cNvPr id="11" name="Conector recto de flecha 10">
            <a:extLst>
              <a:ext uri="{FF2B5EF4-FFF2-40B4-BE49-F238E27FC236}">
                <a16:creationId xmlns:a16="http://schemas.microsoft.com/office/drawing/2014/main" id="{3721CF42-4FCC-42F7-9B29-F7782715EA3D}"/>
              </a:ext>
            </a:extLst>
          </p:cNvPr>
          <p:cNvCxnSpPr>
            <a:cxnSpLocks/>
            <a:stCxn id="9" idx="3"/>
          </p:cNvCxnSpPr>
          <p:nvPr/>
        </p:nvCxnSpPr>
        <p:spPr>
          <a:xfrm>
            <a:off x="4498044" y="1818510"/>
            <a:ext cx="20231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3E8AC45-766C-4A69-B6FC-865F181FD024}"/>
              </a:ext>
            </a:extLst>
          </p:cNvPr>
          <p:cNvSpPr txBox="1"/>
          <p:nvPr/>
        </p:nvSpPr>
        <p:spPr>
          <a:xfrm>
            <a:off x="4639735" y="1501118"/>
            <a:ext cx="1966365" cy="646331"/>
          </a:xfrm>
          <a:prstGeom prst="rect">
            <a:avLst/>
          </a:prstGeom>
          <a:noFill/>
        </p:spPr>
        <p:txBody>
          <a:bodyPr wrap="square" rtlCol="0">
            <a:spAutoFit/>
          </a:bodyPr>
          <a:lstStyle/>
          <a:p>
            <a:r>
              <a:rPr lang="es-CO" dirty="0"/>
              <a:t>Intercambio de información</a:t>
            </a:r>
          </a:p>
        </p:txBody>
      </p:sp>
      <p:pic>
        <p:nvPicPr>
          <p:cNvPr id="1026" name="Picture 2" descr="Lenguaje claro y lectura fácil: las palabras precisas para la transparencia  y el buen gobierno | Compromiso Empresarial">
            <a:extLst>
              <a:ext uri="{FF2B5EF4-FFF2-40B4-BE49-F238E27FC236}">
                <a16:creationId xmlns:a16="http://schemas.microsoft.com/office/drawing/2014/main" id="{DC12A284-DA85-434E-9625-32BC199AC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920" y="2247937"/>
            <a:ext cx="1401464" cy="92744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e 1">
            <a:extLst>
              <a:ext uri="{FF2B5EF4-FFF2-40B4-BE49-F238E27FC236}">
                <a16:creationId xmlns:a16="http://schemas.microsoft.com/office/drawing/2014/main" id="{DFD81ECB-62C7-40DA-B15C-D0D806DB19E1}"/>
              </a:ext>
            </a:extLst>
          </p:cNvPr>
          <p:cNvSpPr/>
          <p:nvPr/>
        </p:nvSpPr>
        <p:spPr>
          <a:xfrm flipH="1">
            <a:off x="6632234" y="968364"/>
            <a:ext cx="331774" cy="1639042"/>
          </a:xfrm>
          <a:prstGeom prst="rightBrace">
            <a:avLst>
              <a:gd name="adj1" fmla="val 8333"/>
              <a:gd name="adj2" fmla="val 52119"/>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p>
        </p:txBody>
      </p:sp>
      <p:sp>
        <p:nvSpPr>
          <p:cNvPr id="17" name="Rounded Rectangle 9">
            <a:extLst>
              <a:ext uri="{FF2B5EF4-FFF2-40B4-BE49-F238E27FC236}">
                <a16:creationId xmlns:a16="http://schemas.microsoft.com/office/drawing/2014/main" id="{CAF6EE93-2CE0-4F4C-9240-6C06F478EA3D}"/>
              </a:ext>
            </a:extLst>
          </p:cNvPr>
          <p:cNvSpPr/>
          <p:nvPr/>
        </p:nvSpPr>
        <p:spPr>
          <a:xfrm>
            <a:off x="7058989" y="1037395"/>
            <a:ext cx="1539613"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Humanos</a:t>
            </a:r>
          </a:p>
        </p:txBody>
      </p:sp>
      <p:sp>
        <p:nvSpPr>
          <p:cNvPr id="18" name="Rounded Rectangle 9">
            <a:extLst>
              <a:ext uri="{FF2B5EF4-FFF2-40B4-BE49-F238E27FC236}">
                <a16:creationId xmlns:a16="http://schemas.microsoft.com/office/drawing/2014/main" id="{08B771C7-F893-4503-BE0B-6ED43158678C}"/>
              </a:ext>
            </a:extLst>
          </p:cNvPr>
          <p:cNvSpPr/>
          <p:nvPr/>
        </p:nvSpPr>
        <p:spPr>
          <a:xfrm>
            <a:off x="7058989" y="1528550"/>
            <a:ext cx="1539613" cy="515169"/>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Organismos vivos</a:t>
            </a:r>
          </a:p>
        </p:txBody>
      </p:sp>
      <p:sp>
        <p:nvSpPr>
          <p:cNvPr id="19" name="Rounded Rectangle 9">
            <a:extLst>
              <a:ext uri="{FF2B5EF4-FFF2-40B4-BE49-F238E27FC236}">
                <a16:creationId xmlns:a16="http://schemas.microsoft.com/office/drawing/2014/main" id="{38AEFADE-86DA-49FB-AE5E-713118075A00}"/>
              </a:ext>
            </a:extLst>
          </p:cNvPr>
          <p:cNvSpPr/>
          <p:nvPr/>
        </p:nvSpPr>
        <p:spPr>
          <a:xfrm>
            <a:off x="7068133" y="2147446"/>
            <a:ext cx="1539613"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Dispositivos</a:t>
            </a:r>
          </a:p>
        </p:txBody>
      </p:sp>
      <p:sp>
        <p:nvSpPr>
          <p:cNvPr id="21" name="Rounded Rectangle 9">
            <a:extLst>
              <a:ext uri="{FF2B5EF4-FFF2-40B4-BE49-F238E27FC236}">
                <a16:creationId xmlns:a16="http://schemas.microsoft.com/office/drawing/2014/main" id="{FDF30BBF-5043-4504-97D3-6FD21457DA56}"/>
              </a:ext>
            </a:extLst>
          </p:cNvPr>
          <p:cNvSpPr/>
          <p:nvPr/>
        </p:nvSpPr>
        <p:spPr>
          <a:xfrm>
            <a:off x="8772041" y="2147446"/>
            <a:ext cx="1539613"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b="1" dirty="0">
                <a:solidFill>
                  <a:schemeClr val="accent2">
                    <a:lumMod val="50000"/>
                  </a:schemeClr>
                </a:solidFill>
              </a:rPr>
              <a:t>Cibernética</a:t>
            </a:r>
          </a:p>
        </p:txBody>
      </p:sp>
      <p:sp>
        <p:nvSpPr>
          <p:cNvPr id="22" name="Rounded Rectangle 9">
            <a:extLst>
              <a:ext uri="{FF2B5EF4-FFF2-40B4-BE49-F238E27FC236}">
                <a16:creationId xmlns:a16="http://schemas.microsoft.com/office/drawing/2014/main" id="{181FB9D5-39F0-4DF4-A4B5-2D409FE8FAE8}"/>
              </a:ext>
            </a:extLst>
          </p:cNvPr>
          <p:cNvSpPr/>
          <p:nvPr/>
        </p:nvSpPr>
        <p:spPr>
          <a:xfrm>
            <a:off x="8772041" y="1588356"/>
            <a:ext cx="1539613"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Biosemiótica</a:t>
            </a:r>
          </a:p>
        </p:txBody>
      </p:sp>
      <p:cxnSp>
        <p:nvCxnSpPr>
          <p:cNvPr id="23" name="Conector recto de flecha 22">
            <a:extLst>
              <a:ext uri="{FF2B5EF4-FFF2-40B4-BE49-F238E27FC236}">
                <a16:creationId xmlns:a16="http://schemas.microsoft.com/office/drawing/2014/main" id="{EE8D2A07-2E51-4957-B364-FA7E631D9A15}"/>
              </a:ext>
            </a:extLst>
          </p:cNvPr>
          <p:cNvCxnSpPr>
            <a:cxnSpLocks/>
            <a:stCxn id="18" idx="3"/>
            <a:endCxn id="22" idx="1"/>
          </p:cNvCxnSpPr>
          <p:nvPr/>
        </p:nvCxnSpPr>
        <p:spPr>
          <a:xfrm flipV="1">
            <a:off x="8598602" y="1786134"/>
            <a:ext cx="1734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28582B43-6820-412D-B4F9-144833388915}"/>
              </a:ext>
            </a:extLst>
          </p:cNvPr>
          <p:cNvCxnSpPr>
            <a:cxnSpLocks/>
            <a:stCxn id="19" idx="3"/>
            <a:endCxn id="21" idx="1"/>
          </p:cNvCxnSpPr>
          <p:nvPr/>
        </p:nvCxnSpPr>
        <p:spPr>
          <a:xfrm>
            <a:off x="8607746" y="2345221"/>
            <a:ext cx="1642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9">
            <a:extLst>
              <a:ext uri="{FF2B5EF4-FFF2-40B4-BE49-F238E27FC236}">
                <a16:creationId xmlns:a16="http://schemas.microsoft.com/office/drawing/2014/main" id="{CE9BCBF8-FBA4-40D4-BF66-8D96A0F53D6E}"/>
              </a:ext>
            </a:extLst>
          </p:cNvPr>
          <p:cNvSpPr/>
          <p:nvPr/>
        </p:nvSpPr>
        <p:spPr>
          <a:xfrm>
            <a:off x="2391341" y="2900969"/>
            <a:ext cx="1750084"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Contexto de uso</a:t>
            </a:r>
          </a:p>
        </p:txBody>
      </p:sp>
      <p:sp>
        <p:nvSpPr>
          <p:cNvPr id="30" name="Rounded Rectangle 9">
            <a:extLst>
              <a:ext uri="{FF2B5EF4-FFF2-40B4-BE49-F238E27FC236}">
                <a16:creationId xmlns:a16="http://schemas.microsoft.com/office/drawing/2014/main" id="{24189BD8-0413-47F4-8A4C-4E05C376F9F1}"/>
              </a:ext>
            </a:extLst>
          </p:cNvPr>
          <p:cNvSpPr/>
          <p:nvPr/>
        </p:nvSpPr>
        <p:spPr>
          <a:xfrm>
            <a:off x="2391341" y="3458930"/>
            <a:ext cx="4054372"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Principios combinatorios de símbolos</a:t>
            </a:r>
          </a:p>
        </p:txBody>
      </p:sp>
      <p:sp>
        <p:nvSpPr>
          <p:cNvPr id="28" name="Cerrar llave 27">
            <a:extLst>
              <a:ext uri="{FF2B5EF4-FFF2-40B4-BE49-F238E27FC236}">
                <a16:creationId xmlns:a16="http://schemas.microsoft.com/office/drawing/2014/main" id="{D9DBFA21-D581-4AFA-99AE-E40B2F1B33E9}"/>
              </a:ext>
            </a:extLst>
          </p:cNvPr>
          <p:cNvSpPr/>
          <p:nvPr/>
        </p:nvSpPr>
        <p:spPr>
          <a:xfrm rot="5400000">
            <a:off x="3714576" y="2793307"/>
            <a:ext cx="243978" cy="2273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32" name="CuadroTexto 31">
            <a:extLst>
              <a:ext uri="{FF2B5EF4-FFF2-40B4-BE49-F238E27FC236}">
                <a16:creationId xmlns:a16="http://schemas.microsoft.com/office/drawing/2014/main" id="{CDED0AD2-BB06-4B66-95CC-A7436499C669}"/>
              </a:ext>
            </a:extLst>
          </p:cNvPr>
          <p:cNvSpPr txBox="1"/>
          <p:nvPr/>
        </p:nvSpPr>
        <p:spPr>
          <a:xfrm>
            <a:off x="3294543" y="4052255"/>
            <a:ext cx="1203498" cy="369332"/>
          </a:xfrm>
          <a:prstGeom prst="rect">
            <a:avLst/>
          </a:prstGeom>
          <a:noFill/>
        </p:spPr>
        <p:txBody>
          <a:bodyPr wrap="square" rtlCol="0">
            <a:spAutoFit/>
          </a:bodyPr>
          <a:lstStyle/>
          <a:p>
            <a:r>
              <a:rPr lang="es-CO" dirty="0"/>
              <a:t>Gramática</a:t>
            </a:r>
          </a:p>
        </p:txBody>
      </p:sp>
      <p:sp>
        <p:nvSpPr>
          <p:cNvPr id="33" name="CuadroTexto 32">
            <a:extLst>
              <a:ext uri="{FF2B5EF4-FFF2-40B4-BE49-F238E27FC236}">
                <a16:creationId xmlns:a16="http://schemas.microsoft.com/office/drawing/2014/main" id="{A9F70621-0C86-427B-88FA-D3C39F8634F7}"/>
              </a:ext>
            </a:extLst>
          </p:cNvPr>
          <p:cNvSpPr txBox="1"/>
          <p:nvPr/>
        </p:nvSpPr>
        <p:spPr>
          <a:xfrm>
            <a:off x="5236069" y="4052255"/>
            <a:ext cx="990374" cy="369332"/>
          </a:xfrm>
          <a:prstGeom prst="rect">
            <a:avLst/>
          </a:prstGeom>
          <a:noFill/>
        </p:spPr>
        <p:txBody>
          <a:bodyPr wrap="square" rtlCol="0">
            <a:spAutoFit/>
          </a:bodyPr>
          <a:lstStyle/>
          <a:p>
            <a:r>
              <a:rPr lang="es-CO" dirty="0"/>
              <a:t>Alfabeto</a:t>
            </a:r>
          </a:p>
        </p:txBody>
      </p:sp>
      <p:cxnSp>
        <p:nvCxnSpPr>
          <p:cNvPr id="34" name="Conector recto de flecha 33">
            <a:extLst>
              <a:ext uri="{FF2B5EF4-FFF2-40B4-BE49-F238E27FC236}">
                <a16:creationId xmlns:a16="http://schemas.microsoft.com/office/drawing/2014/main" id="{39C1A29F-2362-42A0-B1AE-B8739545E8F3}"/>
              </a:ext>
            </a:extLst>
          </p:cNvPr>
          <p:cNvCxnSpPr>
            <a:cxnSpLocks/>
            <a:stCxn id="33" idx="0"/>
          </p:cNvCxnSpPr>
          <p:nvPr/>
        </p:nvCxnSpPr>
        <p:spPr>
          <a:xfrm flipV="1">
            <a:off x="5731256" y="3808281"/>
            <a:ext cx="0" cy="2439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9">
            <a:extLst>
              <a:ext uri="{FF2B5EF4-FFF2-40B4-BE49-F238E27FC236}">
                <a16:creationId xmlns:a16="http://schemas.microsoft.com/office/drawing/2014/main" id="{233F4668-B2A5-4A8C-ADDD-80E9CF416C24}"/>
              </a:ext>
            </a:extLst>
          </p:cNvPr>
          <p:cNvSpPr/>
          <p:nvPr/>
        </p:nvSpPr>
        <p:spPr>
          <a:xfrm>
            <a:off x="8762497" y="1037395"/>
            <a:ext cx="1539613"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sz="1400" dirty="0">
                <a:solidFill>
                  <a:schemeClr val="accent2">
                    <a:lumMod val="50000"/>
                  </a:schemeClr>
                </a:solidFill>
              </a:rPr>
              <a:t>Facultad congénita</a:t>
            </a:r>
          </a:p>
        </p:txBody>
      </p:sp>
      <p:cxnSp>
        <p:nvCxnSpPr>
          <p:cNvPr id="39" name="Conector recto de flecha 38">
            <a:extLst>
              <a:ext uri="{FF2B5EF4-FFF2-40B4-BE49-F238E27FC236}">
                <a16:creationId xmlns:a16="http://schemas.microsoft.com/office/drawing/2014/main" id="{AB084BE4-41C0-4E22-AAA3-B4B1F5567951}"/>
              </a:ext>
            </a:extLst>
          </p:cNvPr>
          <p:cNvCxnSpPr>
            <a:cxnSpLocks/>
            <a:endCxn id="38" idx="1"/>
          </p:cNvCxnSpPr>
          <p:nvPr/>
        </p:nvCxnSpPr>
        <p:spPr>
          <a:xfrm flipV="1">
            <a:off x="8589058" y="1235173"/>
            <a:ext cx="17343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2">
            <a:extLst>
              <a:ext uri="{FF2B5EF4-FFF2-40B4-BE49-F238E27FC236}">
                <a16:creationId xmlns:a16="http://schemas.microsoft.com/office/drawing/2014/main" id="{85885D11-759F-4FAD-AF43-A6D8A2A8162A}"/>
              </a:ext>
            </a:extLst>
          </p:cNvPr>
          <p:cNvSpPr/>
          <p:nvPr/>
        </p:nvSpPr>
        <p:spPr>
          <a:xfrm>
            <a:off x="7184393" y="3704672"/>
            <a:ext cx="2964639"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Lenguaje formal (artificial)</a:t>
            </a:r>
          </a:p>
        </p:txBody>
      </p:sp>
      <p:sp>
        <p:nvSpPr>
          <p:cNvPr id="41" name="Rounded Rectangle 7">
            <a:extLst>
              <a:ext uri="{FF2B5EF4-FFF2-40B4-BE49-F238E27FC236}">
                <a16:creationId xmlns:a16="http://schemas.microsoft.com/office/drawing/2014/main" id="{511FC92D-546E-44DF-B723-D13A7C145F68}"/>
              </a:ext>
            </a:extLst>
          </p:cNvPr>
          <p:cNvSpPr/>
          <p:nvPr/>
        </p:nvSpPr>
        <p:spPr>
          <a:xfrm>
            <a:off x="7348428" y="4293720"/>
            <a:ext cx="2673785" cy="657873"/>
          </a:xfrm>
          <a:prstGeom prst="roundRect">
            <a:avLst/>
          </a:prstGeom>
          <a:noFill/>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solidFill>
                  <a:schemeClr val="accent2">
                    <a:lumMod val="50000"/>
                  </a:schemeClr>
                </a:solidFill>
              </a:rPr>
              <a:t>Secuencias usadas en disciplinas formales</a:t>
            </a:r>
          </a:p>
        </p:txBody>
      </p:sp>
      <p:sp>
        <p:nvSpPr>
          <p:cNvPr id="42" name="Rounded Rectangle 9">
            <a:extLst>
              <a:ext uri="{FF2B5EF4-FFF2-40B4-BE49-F238E27FC236}">
                <a16:creationId xmlns:a16="http://schemas.microsoft.com/office/drawing/2014/main" id="{DC12DEB0-DBC7-4712-87C7-A92098E728CA}"/>
              </a:ext>
            </a:extLst>
          </p:cNvPr>
          <p:cNvSpPr/>
          <p:nvPr/>
        </p:nvSpPr>
        <p:spPr>
          <a:xfrm>
            <a:off x="3149799" y="4421587"/>
            <a:ext cx="3311755"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Fórmulas bien formadas (</a:t>
            </a:r>
            <a:r>
              <a:rPr lang="es-ES_tradnl" dirty="0" err="1">
                <a:solidFill>
                  <a:schemeClr val="accent2">
                    <a:lumMod val="50000"/>
                  </a:schemeClr>
                </a:solidFill>
              </a:rPr>
              <a:t>fbf</a:t>
            </a:r>
            <a:r>
              <a:rPr lang="es-ES_tradnl" dirty="0">
                <a:solidFill>
                  <a:schemeClr val="accent2">
                    <a:lumMod val="50000"/>
                  </a:schemeClr>
                </a:solidFill>
              </a:rPr>
              <a:t>)</a:t>
            </a:r>
          </a:p>
        </p:txBody>
      </p:sp>
      <p:cxnSp>
        <p:nvCxnSpPr>
          <p:cNvPr id="43" name="Conector recto de flecha 42">
            <a:extLst>
              <a:ext uri="{FF2B5EF4-FFF2-40B4-BE49-F238E27FC236}">
                <a16:creationId xmlns:a16="http://schemas.microsoft.com/office/drawing/2014/main" id="{593D4086-9EE4-4F12-914E-35310757C703}"/>
              </a:ext>
            </a:extLst>
          </p:cNvPr>
          <p:cNvCxnSpPr>
            <a:cxnSpLocks/>
            <a:stCxn id="41" idx="1"/>
            <a:endCxn id="42" idx="3"/>
          </p:cNvCxnSpPr>
          <p:nvPr/>
        </p:nvCxnSpPr>
        <p:spPr>
          <a:xfrm flipH="1" flipV="1">
            <a:off x="6461551" y="4619362"/>
            <a:ext cx="886874" cy="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CuadroTexto 45">
                <a:extLst>
                  <a:ext uri="{FF2B5EF4-FFF2-40B4-BE49-F238E27FC236}">
                    <a16:creationId xmlns:a16="http://schemas.microsoft.com/office/drawing/2014/main" id="{B6990A4C-4FFF-41BC-A279-828F255F9DA5}"/>
                  </a:ext>
                </a:extLst>
              </p:cNvPr>
              <p:cNvSpPr txBox="1"/>
              <p:nvPr/>
            </p:nvSpPr>
            <p:spPr>
              <a:xfrm>
                <a:off x="4166266" y="5196683"/>
                <a:ext cx="97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𝑎</m:t>
                      </m:r>
                      <m:r>
                        <a:rPr lang="es-CO" i="1">
                          <a:latin typeface="Cambria Math" panose="02040503050406030204" pitchFamily="18" charset="0"/>
                        </a:rPr>
                        <m:t>   &lt;    </m:t>
                      </m:r>
                      <m:r>
                        <a:rPr lang="es-CO" i="1">
                          <a:latin typeface="Cambria Math" panose="02040503050406030204" pitchFamily="18" charset="0"/>
                        </a:rPr>
                        <m:t>𝑏</m:t>
                      </m:r>
                    </m:oMath>
                  </m:oMathPara>
                </a14:m>
                <a:endParaRPr lang="es-CO" dirty="0"/>
              </a:p>
            </p:txBody>
          </p:sp>
        </mc:Choice>
        <mc:Fallback xmlns="">
          <p:sp>
            <p:nvSpPr>
              <p:cNvPr id="46" name="CuadroTexto 45">
                <a:extLst>
                  <a:ext uri="{FF2B5EF4-FFF2-40B4-BE49-F238E27FC236}">
                    <a16:creationId xmlns:a16="http://schemas.microsoft.com/office/drawing/2014/main" id="{B6990A4C-4FFF-41BC-A279-828F255F9DA5}"/>
                  </a:ext>
                </a:extLst>
              </p:cNvPr>
              <p:cNvSpPr txBox="1">
                <a:spLocks noRot="1" noChangeAspect="1" noMove="1" noResize="1" noEditPoints="1" noAdjustHandles="1" noChangeArrowheads="1" noChangeShapeType="1" noTextEdit="1"/>
              </p:cNvSpPr>
              <p:nvPr/>
            </p:nvSpPr>
            <p:spPr>
              <a:xfrm>
                <a:off x="4166266" y="5196683"/>
                <a:ext cx="977319" cy="276999"/>
              </a:xfrm>
              <a:prstGeom prst="rect">
                <a:avLst/>
              </a:prstGeom>
              <a:blipFill>
                <a:blip r:embed="rId4"/>
                <a:stretch>
                  <a:fillRect l="-2532" t="-4167" r="-3797" b="-33333"/>
                </a:stretch>
              </a:blipFill>
            </p:spPr>
            <p:txBody>
              <a:bodyPr/>
              <a:lstStyle/>
              <a:p>
                <a:r>
                  <a:rPr lang="es-ES_tradnl">
                    <a:noFill/>
                  </a:rPr>
                  <a:t> </a:t>
                </a:r>
              </a:p>
            </p:txBody>
          </p:sp>
        </mc:Fallback>
      </mc:AlternateContent>
      <p:sp>
        <p:nvSpPr>
          <p:cNvPr id="48" name="Right Brace 1">
            <a:extLst>
              <a:ext uri="{FF2B5EF4-FFF2-40B4-BE49-F238E27FC236}">
                <a16:creationId xmlns:a16="http://schemas.microsoft.com/office/drawing/2014/main" id="{867F71D4-8DC2-4FAD-9E24-7C5A8309BD66}"/>
              </a:ext>
            </a:extLst>
          </p:cNvPr>
          <p:cNvSpPr/>
          <p:nvPr/>
        </p:nvSpPr>
        <p:spPr>
          <a:xfrm flipH="1">
            <a:off x="5343907" y="4993815"/>
            <a:ext cx="331774" cy="682731"/>
          </a:xfrm>
          <a:prstGeom prst="rightBrace">
            <a:avLst>
              <a:gd name="adj1" fmla="val 8333"/>
              <a:gd name="adj2" fmla="val 52119"/>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dirty="0"/>
          </a:p>
        </p:txBody>
      </p:sp>
      <mc:AlternateContent xmlns:mc="http://schemas.openxmlformats.org/markup-compatibility/2006" xmlns:a14="http://schemas.microsoft.com/office/drawing/2010/main">
        <mc:Choice Requires="a14">
          <p:sp>
            <p:nvSpPr>
              <p:cNvPr id="49" name="CuadroTexto 48">
                <a:extLst>
                  <a:ext uri="{FF2B5EF4-FFF2-40B4-BE49-F238E27FC236}">
                    <a16:creationId xmlns:a16="http://schemas.microsoft.com/office/drawing/2014/main" id="{59A891CF-19FC-4547-B861-86C2C18A34C3}"/>
                  </a:ext>
                </a:extLst>
              </p:cNvPr>
              <p:cNvSpPr txBox="1"/>
              <p:nvPr/>
            </p:nvSpPr>
            <p:spPr>
              <a:xfrm>
                <a:off x="5618139" y="5064292"/>
                <a:ext cx="1560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𝑉𝑒𝑟𝑑𝑎𝑑𝑒𝑟𝑜</m:t>
                      </m:r>
                      <m:r>
                        <a:rPr lang="es-CO" i="1">
                          <a:latin typeface="Cambria Math" panose="02040503050406030204" pitchFamily="18" charset="0"/>
                        </a:rPr>
                        <m:t> (</m:t>
                      </m:r>
                      <m:r>
                        <a:rPr lang="es-CO" i="1">
                          <a:latin typeface="Cambria Math" panose="02040503050406030204" pitchFamily="18" charset="0"/>
                        </a:rPr>
                        <m:t>𝑉</m:t>
                      </m:r>
                      <m:r>
                        <a:rPr lang="es-CO" i="1">
                          <a:latin typeface="Cambria Math" panose="02040503050406030204" pitchFamily="18" charset="0"/>
                        </a:rPr>
                        <m:t>)</m:t>
                      </m:r>
                    </m:oMath>
                  </m:oMathPara>
                </a14:m>
                <a:endParaRPr lang="es-CO" dirty="0"/>
              </a:p>
            </p:txBody>
          </p:sp>
        </mc:Choice>
        <mc:Fallback xmlns="">
          <p:sp>
            <p:nvSpPr>
              <p:cNvPr id="49" name="CuadroTexto 48">
                <a:extLst>
                  <a:ext uri="{FF2B5EF4-FFF2-40B4-BE49-F238E27FC236}">
                    <a16:creationId xmlns:a16="http://schemas.microsoft.com/office/drawing/2014/main" id="{59A891CF-19FC-4547-B861-86C2C18A34C3}"/>
                  </a:ext>
                </a:extLst>
              </p:cNvPr>
              <p:cNvSpPr txBox="1">
                <a:spLocks noRot="1" noChangeAspect="1" noMove="1" noResize="1" noEditPoints="1" noAdjustHandles="1" noChangeArrowheads="1" noChangeShapeType="1" noTextEdit="1"/>
              </p:cNvSpPr>
              <p:nvPr/>
            </p:nvSpPr>
            <p:spPr>
              <a:xfrm>
                <a:off x="5618139" y="5064292"/>
                <a:ext cx="1560877" cy="276999"/>
              </a:xfrm>
              <a:prstGeom prst="rect">
                <a:avLst/>
              </a:prstGeom>
              <a:blipFill>
                <a:blip r:embed="rId5"/>
                <a:stretch>
                  <a:fillRect l="-3226" t="-8696" r="-4839" b="-39130"/>
                </a:stretch>
              </a:blipFill>
            </p:spPr>
            <p:txBody>
              <a:bodyPr/>
              <a:lstStyle/>
              <a:p>
                <a:r>
                  <a:rPr lang="es-ES_tradnl">
                    <a:noFill/>
                  </a:rPr>
                  <a:t> </a:t>
                </a:r>
              </a:p>
            </p:txBody>
          </p:sp>
        </mc:Fallback>
      </mc:AlternateContent>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9D94E36D-55AF-4715-A33E-CF5A594486CE}"/>
                  </a:ext>
                </a:extLst>
              </p:cNvPr>
              <p:cNvSpPr txBox="1"/>
              <p:nvPr/>
            </p:nvSpPr>
            <p:spPr>
              <a:xfrm>
                <a:off x="5627653" y="5337209"/>
                <a:ext cx="10239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a:latin typeface="Cambria Math" panose="02040503050406030204" pitchFamily="18" charset="0"/>
                        </a:rPr>
                        <m:t>𝐹𝑎𝑙𝑠𝑜</m:t>
                      </m:r>
                      <m:r>
                        <a:rPr lang="es-CO" i="1">
                          <a:latin typeface="Cambria Math" panose="02040503050406030204" pitchFamily="18" charset="0"/>
                        </a:rPr>
                        <m:t> (</m:t>
                      </m:r>
                      <m:r>
                        <a:rPr lang="es-CO" i="1">
                          <a:latin typeface="Cambria Math" panose="02040503050406030204" pitchFamily="18" charset="0"/>
                        </a:rPr>
                        <m:t>𝐹</m:t>
                      </m:r>
                      <m:r>
                        <a:rPr lang="es-CO" i="1">
                          <a:latin typeface="Cambria Math" panose="02040503050406030204" pitchFamily="18" charset="0"/>
                        </a:rPr>
                        <m:t>)</m:t>
                      </m:r>
                    </m:oMath>
                  </m:oMathPara>
                </a14:m>
                <a:endParaRPr lang="es-CO" dirty="0"/>
              </a:p>
            </p:txBody>
          </p:sp>
        </mc:Choice>
        <mc:Fallback xmlns="">
          <p:sp>
            <p:nvSpPr>
              <p:cNvPr id="50" name="CuadroTexto 49">
                <a:extLst>
                  <a:ext uri="{FF2B5EF4-FFF2-40B4-BE49-F238E27FC236}">
                    <a16:creationId xmlns:a16="http://schemas.microsoft.com/office/drawing/2014/main" id="{9D94E36D-55AF-4715-A33E-CF5A594486CE}"/>
                  </a:ext>
                </a:extLst>
              </p:cNvPr>
              <p:cNvSpPr txBox="1">
                <a:spLocks noRot="1" noChangeAspect="1" noMove="1" noResize="1" noEditPoints="1" noAdjustHandles="1" noChangeArrowheads="1" noChangeShapeType="1" noTextEdit="1"/>
              </p:cNvSpPr>
              <p:nvPr/>
            </p:nvSpPr>
            <p:spPr>
              <a:xfrm>
                <a:off x="5627653" y="5337209"/>
                <a:ext cx="1023998" cy="276999"/>
              </a:xfrm>
              <a:prstGeom prst="rect">
                <a:avLst/>
              </a:prstGeom>
              <a:blipFill>
                <a:blip r:embed="rId6"/>
                <a:stretch>
                  <a:fillRect l="-6173" t="-8696" r="-7407" b="-34783"/>
                </a:stretch>
              </a:blipFill>
            </p:spPr>
            <p:txBody>
              <a:bodyPr/>
              <a:lstStyle/>
              <a:p>
                <a:r>
                  <a:rPr lang="es-ES_tradnl">
                    <a:noFill/>
                  </a:rPr>
                  <a:t> </a:t>
                </a:r>
              </a:p>
            </p:txBody>
          </p:sp>
        </mc:Fallback>
      </mc:AlternateContent>
      <p:cxnSp>
        <p:nvCxnSpPr>
          <p:cNvPr id="51" name="Conector: angular 50">
            <a:extLst>
              <a:ext uri="{FF2B5EF4-FFF2-40B4-BE49-F238E27FC236}">
                <a16:creationId xmlns:a16="http://schemas.microsoft.com/office/drawing/2014/main" id="{EEF6CF54-F12E-4FF7-9730-3EDC83E3CE24}"/>
              </a:ext>
            </a:extLst>
          </p:cNvPr>
          <p:cNvCxnSpPr>
            <a:cxnSpLocks/>
            <a:stCxn id="9" idx="2"/>
            <a:endCxn id="29" idx="1"/>
          </p:cNvCxnSpPr>
          <p:nvPr/>
        </p:nvCxnSpPr>
        <p:spPr>
          <a:xfrm rot="5400000">
            <a:off x="2300596" y="2238191"/>
            <a:ext cx="951298" cy="769808"/>
          </a:xfrm>
          <a:prstGeom prst="bentConnector4">
            <a:avLst>
              <a:gd name="adj1" fmla="val 39605"/>
              <a:gd name="adj2" fmla="val 12969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angular 53">
            <a:extLst>
              <a:ext uri="{FF2B5EF4-FFF2-40B4-BE49-F238E27FC236}">
                <a16:creationId xmlns:a16="http://schemas.microsoft.com/office/drawing/2014/main" id="{5145B182-9B46-4B00-B86B-EC8C3DCFC6B8}"/>
              </a:ext>
            </a:extLst>
          </p:cNvPr>
          <p:cNvCxnSpPr>
            <a:cxnSpLocks/>
            <a:stCxn id="9" idx="2"/>
            <a:endCxn id="30" idx="1"/>
          </p:cNvCxnSpPr>
          <p:nvPr/>
        </p:nvCxnSpPr>
        <p:spPr>
          <a:xfrm rot="5400000">
            <a:off x="2021619" y="2517171"/>
            <a:ext cx="1509259" cy="769808"/>
          </a:xfrm>
          <a:prstGeom prst="bentConnector4">
            <a:avLst>
              <a:gd name="adj1" fmla="val 25009"/>
              <a:gd name="adj2" fmla="val 129696"/>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CuadroTexto 57">
            <a:extLst>
              <a:ext uri="{FF2B5EF4-FFF2-40B4-BE49-F238E27FC236}">
                <a16:creationId xmlns:a16="http://schemas.microsoft.com/office/drawing/2014/main" id="{075AC03F-7EC8-4E72-9CB6-71AFB280B46C}"/>
              </a:ext>
            </a:extLst>
          </p:cNvPr>
          <p:cNvSpPr txBox="1"/>
          <p:nvPr/>
        </p:nvSpPr>
        <p:spPr>
          <a:xfrm>
            <a:off x="4566146" y="6257022"/>
            <a:ext cx="5114727" cy="369332"/>
          </a:xfrm>
          <a:prstGeom prst="rect">
            <a:avLst/>
          </a:prstGeom>
          <a:noFill/>
        </p:spPr>
        <p:txBody>
          <a:bodyPr wrap="square" rtlCol="0">
            <a:spAutoFit/>
          </a:bodyPr>
          <a:lstStyle/>
          <a:p>
            <a:r>
              <a:rPr lang="es-CO" u="sng" dirty="0"/>
              <a:t>Semántica formal</a:t>
            </a:r>
            <a:r>
              <a:rPr lang="es-CO" dirty="0"/>
              <a:t>: Dar significado a las expresiones</a:t>
            </a:r>
          </a:p>
        </p:txBody>
      </p:sp>
      <p:sp>
        <p:nvSpPr>
          <p:cNvPr id="59" name="CuadroTexto 58">
            <a:extLst>
              <a:ext uri="{FF2B5EF4-FFF2-40B4-BE49-F238E27FC236}">
                <a16:creationId xmlns:a16="http://schemas.microsoft.com/office/drawing/2014/main" id="{383FD13D-62B3-460C-9F63-3102C6AB2B70}"/>
              </a:ext>
            </a:extLst>
          </p:cNvPr>
          <p:cNvSpPr txBox="1"/>
          <p:nvPr/>
        </p:nvSpPr>
        <p:spPr>
          <a:xfrm>
            <a:off x="3888572" y="5751051"/>
            <a:ext cx="3035962" cy="369332"/>
          </a:xfrm>
          <a:prstGeom prst="rect">
            <a:avLst/>
          </a:prstGeom>
          <a:noFill/>
        </p:spPr>
        <p:txBody>
          <a:bodyPr wrap="square" rtlCol="0">
            <a:spAutoFit/>
          </a:bodyPr>
          <a:lstStyle/>
          <a:p>
            <a:r>
              <a:rPr lang="es-CO" dirty="0"/>
              <a:t>Examinar si </a:t>
            </a:r>
            <a:r>
              <a:rPr lang="es-CO" i="1" dirty="0"/>
              <a:t>a</a:t>
            </a:r>
            <a:r>
              <a:rPr lang="es-CO" dirty="0"/>
              <a:t> es menor que </a:t>
            </a:r>
            <a:r>
              <a:rPr lang="es-CO" i="1" dirty="0"/>
              <a:t>b</a:t>
            </a:r>
          </a:p>
        </p:txBody>
      </p:sp>
      <p:sp>
        <p:nvSpPr>
          <p:cNvPr id="64" name="Rounded Rectangle 32">
            <a:extLst>
              <a:ext uri="{FF2B5EF4-FFF2-40B4-BE49-F238E27FC236}">
                <a16:creationId xmlns:a16="http://schemas.microsoft.com/office/drawing/2014/main" id="{FB3B586C-9B58-48ED-9232-C4394F498863}"/>
              </a:ext>
            </a:extLst>
          </p:cNvPr>
          <p:cNvSpPr/>
          <p:nvPr/>
        </p:nvSpPr>
        <p:spPr>
          <a:xfrm>
            <a:off x="1940265" y="5134107"/>
            <a:ext cx="1789196" cy="395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sz="2000" dirty="0"/>
              <a:t>Ejemplo 1</a:t>
            </a:r>
          </a:p>
        </p:txBody>
      </p:sp>
      <p:sp>
        <p:nvSpPr>
          <p:cNvPr id="65" name="CuadroTexto 64">
            <a:extLst>
              <a:ext uri="{FF2B5EF4-FFF2-40B4-BE49-F238E27FC236}">
                <a16:creationId xmlns:a16="http://schemas.microsoft.com/office/drawing/2014/main" id="{BC0F249C-95C3-4BD3-91CE-2EA9A66A6BE1}"/>
              </a:ext>
            </a:extLst>
          </p:cNvPr>
          <p:cNvSpPr txBox="1"/>
          <p:nvPr/>
        </p:nvSpPr>
        <p:spPr>
          <a:xfrm>
            <a:off x="4198932" y="2912923"/>
            <a:ext cx="1272657" cy="369332"/>
          </a:xfrm>
          <a:prstGeom prst="rect">
            <a:avLst/>
          </a:prstGeom>
          <a:noFill/>
        </p:spPr>
        <p:txBody>
          <a:bodyPr wrap="square" rtlCol="0">
            <a:spAutoFit/>
          </a:bodyPr>
          <a:lstStyle/>
          <a:p>
            <a:r>
              <a:rPr lang="es-CO" i="1" dirty="0"/>
              <a:t>Comunidad</a:t>
            </a:r>
          </a:p>
        </p:txBody>
      </p:sp>
    </p:spTree>
    <p:extLst>
      <p:ext uri="{BB962C8B-B14F-4D97-AF65-F5344CB8AC3E}">
        <p14:creationId xmlns:p14="http://schemas.microsoft.com/office/powerpoint/2010/main" val="3208205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2">
            <a:extLst>
              <a:ext uri="{FF2B5EF4-FFF2-40B4-BE49-F238E27FC236}">
                <a16:creationId xmlns:a16="http://schemas.microsoft.com/office/drawing/2014/main" id="{85885D11-759F-4FAD-AF43-A6D8A2A8162A}"/>
              </a:ext>
            </a:extLst>
          </p:cNvPr>
          <p:cNvSpPr/>
          <p:nvPr/>
        </p:nvSpPr>
        <p:spPr>
          <a:xfrm>
            <a:off x="1092172" y="576882"/>
            <a:ext cx="2964639"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Lenguaje formal (artificial)</a:t>
            </a:r>
          </a:p>
        </p:txBody>
      </p:sp>
      <p:pic>
        <p:nvPicPr>
          <p:cNvPr id="3" name="Imagen 2">
            <a:extLst>
              <a:ext uri="{FF2B5EF4-FFF2-40B4-BE49-F238E27FC236}">
                <a16:creationId xmlns:a16="http://schemas.microsoft.com/office/drawing/2014/main" id="{4F53D3EA-DE2D-453D-A4C4-2E100A9C31C9}"/>
              </a:ext>
            </a:extLst>
          </p:cNvPr>
          <p:cNvPicPr>
            <a:picLocks noChangeAspect="1"/>
          </p:cNvPicPr>
          <p:nvPr/>
        </p:nvPicPr>
        <p:blipFill>
          <a:blip r:embed="rId3"/>
          <a:stretch>
            <a:fillRect/>
          </a:stretch>
        </p:blipFill>
        <p:spPr>
          <a:xfrm>
            <a:off x="1031322" y="2618953"/>
            <a:ext cx="2349062" cy="750620"/>
          </a:xfrm>
          <a:prstGeom prst="rect">
            <a:avLst/>
          </a:prstGeom>
        </p:spPr>
      </p:pic>
      <p:pic>
        <p:nvPicPr>
          <p:cNvPr id="8" name="Imagen 7">
            <a:extLst>
              <a:ext uri="{FF2B5EF4-FFF2-40B4-BE49-F238E27FC236}">
                <a16:creationId xmlns:a16="http://schemas.microsoft.com/office/drawing/2014/main" id="{C20E31FB-9266-4BAB-BEC3-D16C00A21E92}"/>
              </a:ext>
            </a:extLst>
          </p:cNvPr>
          <p:cNvPicPr>
            <a:picLocks noChangeAspect="1"/>
          </p:cNvPicPr>
          <p:nvPr/>
        </p:nvPicPr>
        <p:blipFill>
          <a:blip r:embed="rId4"/>
          <a:stretch>
            <a:fillRect/>
          </a:stretch>
        </p:blipFill>
        <p:spPr>
          <a:xfrm>
            <a:off x="1160947" y="4181483"/>
            <a:ext cx="1962355" cy="320518"/>
          </a:xfrm>
          <a:prstGeom prst="rect">
            <a:avLst/>
          </a:prstGeom>
        </p:spPr>
      </p:pic>
      <p:pic>
        <p:nvPicPr>
          <p:cNvPr id="12" name="Imagen 11">
            <a:extLst>
              <a:ext uri="{FF2B5EF4-FFF2-40B4-BE49-F238E27FC236}">
                <a16:creationId xmlns:a16="http://schemas.microsoft.com/office/drawing/2014/main" id="{BA272FCF-C60F-4403-AD3A-A9F647BFFB34}"/>
              </a:ext>
            </a:extLst>
          </p:cNvPr>
          <p:cNvPicPr>
            <a:picLocks noChangeAspect="1"/>
          </p:cNvPicPr>
          <p:nvPr/>
        </p:nvPicPr>
        <p:blipFill>
          <a:blip r:embed="rId5"/>
          <a:stretch>
            <a:fillRect/>
          </a:stretch>
        </p:blipFill>
        <p:spPr>
          <a:xfrm>
            <a:off x="1160945" y="4947644"/>
            <a:ext cx="2165130" cy="1314777"/>
          </a:xfrm>
          <a:prstGeom prst="rect">
            <a:avLst/>
          </a:prstGeom>
        </p:spPr>
      </p:pic>
      <p:pic>
        <p:nvPicPr>
          <p:cNvPr id="35" name="Imagen 34">
            <a:extLst>
              <a:ext uri="{FF2B5EF4-FFF2-40B4-BE49-F238E27FC236}">
                <a16:creationId xmlns:a16="http://schemas.microsoft.com/office/drawing/2014/main" id="{3943145B-E56B-4DEB-9BFE-E5D1F6C96D0E}"/>
              </a:ext>
            </a:extLst>
          </p:cNvPr>
          <p:cNvPicPr>
            <a:picLocks noChangeAspect="1"/>
          </p:cNvPicPr>
          <p:nvPr/>
        </p:nvPicPr>
        <p:blipFill>
          <a:blip r:embed="rId6"/>
          <a:stretch>
            <a:fillRect/>
          </a:stretch>
        </p:blipFill>
        <p:spPr>
          <a:xfrm>
            <a:off x="9215752" y="3160829"/>
            <a:ext cx="2283095" cy="1983540"/>
          </a:xfrm>
          <a:prstGeom prst="rect">
            <a:avLst/>
          </a:prstGeom>
        </p:spPr>
      </p:pic>
      <p:sp>
        <p:nvSpPr>
          <p:cNvPr id="52" name="Rounded Rectangle 32">
            <a:extLst>
              <a:ext uri="{FF2B5EF4-FFF2-40B4-BE49-F238E27FC236}">
                <a16:creationId xmlns:a16="http://schemas.microsoft.com/office/drawing/2014/main" id="{4248C72D-7A7C-40E2-BD2D-8E9FF502E152}"/>
              </a:ext>
            </a:extLst>
          </p:cNvPr>
          <p:cNvSpPr/>
          <p:nvPr/>
        </p:nvSpPr>
        <p:spPr>
          <a:xfrm>
            <a:off x="1092169" y="1239834"/>
            <a:ext cx="1789196" cy="395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sz="2000" dirty="0"/>
              <a:t>Ejemplo 2</a:t>
            </a:r>
          </a:p>
        </p:txBody>
      </p:sp>
      <p:sp>
        <p:nvSpPr>
          <p:cNvPr id="53" name="Rounded Rectangle 9">
            <a:extLst>
              <a:ext uri="{FF2B5EF4-FFF2-40B4-BE49-F238E27FC236}">
                <a16:creationId xmlns:a16="http://schemas.microsoft.com/office/drawing/2014/main" id="{2ED450A3-9B8C-4B0B-9407-D4A2DEBEBC43}"/>
              </a:ext>
            </a:extLst>
          </p:cNvPr>
          <p:cNvSpPr/>
          <p:nvPr/>
        </p:nvSpPr>
        <p:spPr>
          <a:xfrm>
            <a:off x="3380384" y="1239396"/>
            <a:ext cx="4882907" cy="395550"/>
          </a:xfrm>
          <a:prstGeom prst="roundRect">
            <a:avLst/>
          </a:prstGeom>
          <a:noFill/>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s-ES_tradnl" dirty="0">
                <a:solidFill>
                  <a:schemeClr val="accent2">
                    <a:lumMod val="50000"/>
                  </a:schemeClr>
                </a:solidFill>
              </a:rPr>
              <a:t>Identificar los símbolos y reglas de combinación</a:t>
            </a:r>
          </a:p>
        </p:txBody>
      </p:sp>
      <p:sp>
        <p:nvSpPr>
          <p:cNvPr id="36" name="CuadroTexto 35">
            <a:extLst>
              <a:ext uri="{FF2B5EF4-FFF2-40B4-BE49-F238E27FC236}">
                <a16:creationId xmlns:a16="http://schemas.microsoft.com/office/drawing/2014/main" id="{19C1F7CA-9670-41F2-A6BE-3A85505DF4DE}"/>
              </a:ext>
            </a:extLst>
          </p:cNvPr>
          <p:cNvSpPr txBox="1"/>
          <p:nvPr/>
        </p:nvSpPr>
        <p:spPr>
          <a:xfrm>
            <a:off x="1662286" y="2315755"/>
            <a:ext cx="1149674" cy="338554"/>
          </a:xfrm>
          <a:prstGeom prst="rect">
            <a:avLst/>
          </a:prstGeom>
          <a:noFill/>
        </p:spPr>
        <p:txBody>
          <a:bodyPr wrap="none" rtlCol="0">
            <a:spAutoFit/>
          </a:bodyPr>
          <a:lstStyle/>
          <a:p>
            <a:pPr algn="r"/>
            <a:r>
              <a:rPr lang="es-CO" sz="1600" dirty="0"/>
              <a:t>Visual Basic</a:t>
            </a:r>
          </a:p>
        </p:txBody>
      </p:sp>
      <p:sp>
        <p:nvSpPr>
          <p:cNvPr id="55" name="CuadroTexto 54">
            <a:extLst>
              <a:ext uri="{FF2B5EF4-FFF2-40B4-BE49-F238E27FC236}">
                <a16:creationId xmlns:a16="http://schemas.microsoft.com/office/drawing/2014/main" id="{F93C3640-D44C-4327-B9C5-43AB2DB90F29}"/>
              </a:ext>
            </a:extLst>
          </p:cNvPr>
          <p:cNvSpPr txBox="1"/>
          <p:nvPr/>
        </p:nvSpPr>
        <p:spPr>
          <a:xfrm>
            <a:off x="6412217" y="2320263"/>
            <a:ext cx="501484" cy="338554"/>
          </a:xfrm>
          <a:prstGeom prst="rect">
            <a:avLst/>
          </a:prstGeom>
          <a:noFill/>
        </p:spPr>
        <p:txBody>
          <a:bodyPr wrap="none" rtlCol="0">
            <a:spAutoFit/>
          </a:bodyPr>
          <a:lstStyle/>
          <a:p>
            <a:pPr algn="r"/>
            <a:r>
              <a:rPr lang="es-CO" sz="1600" dirty="0"/>
              <a:t>C++</a:t>
            </a:r>
          </a:p>
        </p:txBody>
      </p:sp>
      <p:sp>
        <p:nvSpPr>
          <p:cNvPr id="56" name="CuadroTexto 55">
            <a:extLst>
              <a:ext uri="{FF2B5EF4-FFF2-40B4-BE49-F238E27FC236}">
                <a16:creationId xmlns:a16="http://schemas.microsoft.com/office/drawing/2014/main" id="{D73B8682-F95C-480C-AB96-C4E2838E8FC2}"/>
              </a:ext>
            </a:extLst>
          </p:cNvPr>
          <p:cNvSpPr txBox="1"/>
          <p:nvPr/>
        </p:nvSpPr>
        <p:spPr>
          <a:xfrm>
            <a:off x="9962479" y="2800050"/>
            <a:ext cx="778418" cy="338554"/>
          </a:xfrm>
          <a:prstGeom prst="rect">
            <a:avLst/>
          </a:prstGeom>
          <a:noFill/>
        </p:spPr>
        <p:txBody>
          <a:bodyPr wrap="none" rtlCol="0">
            <a:spAutoFit/>
          </a:bodyPr>
          <a:lstStyle/>
          <a:p>
            <a:pPr algn="r"/>
            <a:r>
              <a:rPr lang="es-CO" sz="1600" dirty="0"/>
              <a:t>Python</a:t>
            </a:r>
          </a:p>
        </p:txBody>
      </p:sp>
      <p:sp>
        <p:nvSpPr>
          <p:cNvPr id="60" name="CuadroTexto 59">
            <a:extLst>
              <a:ext uri="{FF2B5EF4-FFF2-40B4-BE49-F238E27FC236}">
                <a16:creationId xmlns:a16="http://schemas.microsoft.com/office/drawing/2014/main" id="{848BE4CC-209D-4522-B2E4-D1A1356D4486}"/>
              </a:ext>
            </a:extLst>
          </p:cNvPr>
          <p:cNvSpPr txBox="1"/>
          <p:nvPr/>
        </p:nvSpPr>
        <p:spPr>
          <a:xfrm>
            <a:off x="1834700" y="3772379"/>
            <a:ext cx="605743" cy="338554"/>
          </a:xfrm>
          <a:prstGeom prst="rect">
            <a:avLst/>
          </a:prstGeom>
          <a:noFill/>
        </p:spPr>
        <p:txBody>
          <a:bodyPr wrap="none" rtlCol="0">
            <a:spAutoFit/>
          </a:bodyPr>
          <a:lstStyle/>
          <a:p>
            <a:pPr algn="r"/>
            <a:r>
              <a:rPr lang="es-CO" sz="1600" dirty="0"/>
              <a:t>Stata</a:t>
            </a:r>
          </a:p>
        </p:txBody>
      </p:sp>
      <p:sp>
        <p:nvSpPr>
          <p:cNvPr id="61" name="CuadroTexto 60">
            <a:extLst>
              <a:ext uri="{FF2B5EF4-FFF2-40B4-BE49-F238E27FC236}">
                <a16:creationId xmlns:a16="http://schemas.microsoft.com/office/drawing/2014/main" id="{A2EC9A89-D225-4ED6-BD08-E967362D2E7C}"/>
              </a:ext>
            </a:extLst>
          </p:cNvPr>
          <p:cNvSpPr txBox="1"/>
          <p:nvPr/>
        </p:nvSpPr>
        <p:spPr>
          <a:xfrm>
            <a:off x="1776478" y="4750351"/>
            <a:ext cx="663964" cy="338554"/>
          </a:xfrm>
          <a:prstGeom prst="rect">
            <a:avLst/>
          </a:prstGeom>
          <a:noFill/>
        </p:spPr>
        <p:txBody>
          <a:bodyPr wrap="none" rtlCol="0">
            <a:spAutoFit/>
          </a:bodyPr>
          <a:lstStyle/>
          <a:p>
            <a:pPr algn="r"/>
            <a:r>
              <a:rPr lang="es-CO" sz="1600" dirty="0"/>
              <a:t>MATA</a:t>
            </a:r>
          </a:p>
        </p:txBody>
      </p:sp>
      <p:sp>
        <p:nvSpPr>
          <p:cNvPr id="62" name="CuadroTexto 61">
            <a:extLst>
              <a:ext uri="{FF2B5EF4-FFF2-40B4-BE49-F238E27FC236}">
                <a16:creationId xmlns:a16="http://schemas.microsoft.com/office/drawing/2014/main" id="{5C61E7C8-2C66-4722-BB0A-181309839FAD}"/>
              </a:ext>
            </a:extLst>
          </p:cNvPr>
          <p:cNvSpPr txBox="1"/>
          <p:nvPr/>
        </p:nvSpPr>
        <p:spPr>
          <a:xfrm>
            <a:off x="5963273" y="3845226"/>
            <a:ext cx="1095364" cy="338554"/>
          </a:xfrm>
          <a:prstGeom prst="rect">
            <a:avLst/>
          </a:prstGeom>
          <a:noFill/>
        </p:spPr>
        <p:txBody>
          <a:bodyPr wrap="none" rtlCol="0">
            <a:spAutoFit/>
          </a:bodyPr>
          <a:lstStyle/>
          <a:p>
            <a:pPr algn="r"/>
            <a:r>
              <a:rPr lang="es-CO" sz="1600" dirty="0"/>
              <a:t>R (</a:t>
            </a:r>
            <a:r>
              <a:rPr lang="es-CO" sz="1600" dirty="0" err="1"/>
              <a:t>Rstudio</a:t>
            </a:r>
            <a:r>
              <a:rPr lang="es-CO" sz="1600" dirty="0"/>
              <a:t>)</a:t>
            </a:r>
          </a:p>
        </p:txBody>
      </p:sp>
      <p:pic>
        <p:nvPicPr>
          <p:cNvPr id="44" name="Imagen 43">
            <a:extLst>
              <a:ext uri="{FF2B5EF4-FFF2-40B4-BE49-F238E27FC236}">
                <a16:creationId xmlns:a16="http://schemas.microsoft.com/office/drawing/2014/main" id="{457751E9-760F-4D4C-AB3B-285242454ECF}"/>
              </a:ext>
            </a:extLst>
          </p:cNvPr>
          <p:cNvPicPr>
            <a:picLocks noChangeAspect="1"/>
          </p:cNvPicPr>
          <p:nvPr/>
        </p:nvPicPr>
        <p:blipFill>
          <a:blip r:embed="rId7"/>
          <a:stretch>
            <a:fillRect/>
          </a:stretch>
        </p:blipFill>
        <p:spPr>
          <a:xfrm>
            <a:off x="5500585" y="4353060"/>
            <a:ext cx="2020743" cy="1582617"/>
          </a:xfrm>
          <a:prstGeom prst="rect">
            <a:avLst/>
          </a:prstGeom>
        </p:spPr>
      </p:pic>
      <p:pic>
        <p:nvPicPr>
          <p:cNvPr id="47" name="Imagen 46">
            <a:extLst>
              <a:ext uri="{FF2B5EF4-FFF2-40B4-BE49-F238E27FC236}">
                <a16:creationId xmlns:a16="http://schemas.microsoft.com/office/drawing/2014/main" id="{A787ED09-B939-4B71-94F1-F1E6670DD84C}"/>
              </a:ext>
            </a:extLst>
          </p:cNvPr>
          <p:cNvPicPr>
            <a:picLocks noChangeAspect="1"/>
          </p:cNvPicPr>
          <p:nvPr/>
        </p:nvPicPr>
        <p:blipFill>
          <a:blip r:embed="rId8"/>
          <a:stretch>
            <a:fillRect/>
          </a:stretch>
        </p:blipFill>
        <p:spPr>
          <a:xfrm>
            <a:off x="5276019" y="2672390"/>
            <a:ext cx="2790825" cy="819150"/>
          </a:xfrm>
          <a:prstGeom prst="rect">
            <a:avLst/>
          </a:prstGeom>
        </p:spPr>
      </p:pic>
    </p:spTree>
    <p:extLst>
      <p:ext uri="{BB962C8B-B14F-4D97-AF65-F5344CB8AC3E}">
        <p14:creationId xmlns:p14="http://schemas.microsoft.com/office/powerpoint/2010/main" val="973907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2">
            <a:extLst>
              <a:ext uri="{FF2B5EF4-FFF2-40B4-BE49-F238E27FC236}">
                <a16:creationId xmlns:a16="http://schemas.microsoft.com/office/drawing/2014/main" id="{85885D11-759F-4FAD-AF43-A6D8A2A8162A}"/>
              </a:ext>
            </a:extLst>
          </p:cNvPr>
          <p:cNvSpPr/>
          <p:nvPr/>
        </p:nvSpPr>
        <p:spPr>
          <a:xfrm>
            <a:off x="2075587" y="576882"/>
            <a:ext cx="2964639" cy="395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000" dirty="0"/>
              <a:t>Lenguaje de programación</a:t>
            </a:r>
          </a:p>
        </p:txBody>
      </p:sp>
      <p:sp>
        <p:nvSpPr>
          <p:cNvPr id="17" name="Rounded Rectangle 7">
            <a:extLst>
              <a:ext uri="{FF2B5EF4-FFF2-40B4-BE49-F238E27FC236}">
                <a16:creationId xmlns:a16="http://schemas.microsoft.com/office/drawing/2014/main" id="{448CBB02-6E54-4BDB-9D0A-C33E332CA07D}"/>
              </a:ext>
            </a:extLst>
          </p:cNvPr>
          <p:cNvSpPr/>
          <p:nvPr/>
        </p:nvSpPr>
        <p:spPr>
          <a:xfrm>
            <a:off x="2703446" y="2141720"/>
            <a:ext cx="7013095" cy="919369"/>
          </a:xfrm>
          <a:prstGeom prst="roundRect">
            <a:avLst/>
          </a:prstGeom>
          <a:noFill/>
          <a:ln w="25400"/>
        </p:spPr>
        <p:style>
          <a:lnRef idx="2">
            <a:schemeClr val="accent1"/>
          </a:lnRef>
          <a:fillRef idx="1">
            <a:schemeClr val="lt1"/>
          </a:fillRef>
          <a:effectRef idx="0">
            <a:schemeClr val="accent1"/>
          </a:effectRef>
          <a:fontRef idx="minor">
            <a:schemeClr val="dk1"/>
          </a:fontRef>
        </p:style>
        <p:txBody>
          <a:bodyPr rtlCol="0" anchor="ctr"/>
          <a:lstStyle/>
          <a:p>
            <a:pPr algn="ctr"/>
            <a:r>
              <a:rPr lang="es-CO" dirty="0"/>
              <a:t>Lenguaje formal que permite escribir una serie de instrucciones o secuencias de órdenes para controlar el comportamiento de un sistema informático.</a:t>
            </a:r>
          </a:p>
        </p:txBody>
      </p:sp>
      <p:sp>
        <p:nvSpPr>
          <p:cNvPr id="2" name="Rectángulo: esquinas redondeadas 1">
            <a:extLst>
              <a:ext uri="{FF2B5EF4-FFF2-40B4-BE49-F238E27FC236}">
                <a16:creationId xmlns:a16="http://schemas.microsoft.com/office/drawing/2014/main" id="{9A8B4D28-CF16-4858-9407-0C1166A25D0F}"/>
              </a:ext>
            </a:extLst>
          </p:cNvPr>
          <p:cNvSpPr/>
          <p:nvPr/>
        </p:nvSpPr>
        <p:spPr>
          <a:xfrm>
            <a:off x="5881602" y="2211512"/>
            <a:ext cx="745484" cy="268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esquinas redondeadas 18">
            <a:extLst>
              <a:ext uri="{FF2B5EF4-FFF2-40B4-BE49-F238E27FC236}">
                <a16:creationId xmlns:a16="http://schemas.microsoft.com/office/drawing/2014/main" id="{BFE359BD-9D25-43DA-B1E6-C8E9C69F4F0E}"/>
              </a:ext>
            </a:extLst>
          </p:cNvPr>
          <p:cNvSpPr/>
          <p:nvPr/>
        </p:nvSpPr>
        <p:spPr>
          <a:xfrm>
            <a:off x="5629835" y="1373401"/>
            <a:ext cx="1249018" cy="268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rPr>
              <a:t>Programar</a:t>
            </a:r>
          </a:p>
        </p:txBody>
      </p:sp>
      <p:sp>
        <p:nvSpPr>
          <p:cNvPr id="20" name="Rectángulo: esquinas redondeadas 19">
            <a:extLst>
              <a:ext uri="{FF2B5EF4-FFF2-40B4-BE49-F238E27FC236}">
                <a16:creationId xmlns:a16="http://schemas.microsoft.com/office/drawing/2014/main" id="{E4BD5788-09AB-40CD-9954-4A21689EF7A5}"/>
              </a:ext>
            </a:extLst>
          </p:cNvPr>
          <p:cNvSpPr/>
          <p:nvPr/>
        </p:nvSpPr>
        <p:spPr>
          <a:xfrm>
            <a:off x="3177540" y="2211512"/>
            <a:ext cx="1581152" cy="268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Rectángulo: esquinas redondeadas 20">
            <a:extLst>
              <a:ext uri="{FF2B5EF4-FFF2-40B4-BE49-F238E27FC236}">
                <a16:creationId xmlns:a16="http://schemas.microsoft.com/office/drawing/2014/main" id="{16BBB6E2-8FF2-428C-9B8E-5435AD7A27A5}"/>
              </a:ext>
            </a:extLst>
          </p:cNvPr>
          <p:cNvSpPr/>
          <p:nvPr/>
        </p:nvSpPr>
        <p:spPr>
          <a:xfrm>
            <a:off x="2810207" y="1259935"/>
            <a:ext cx="2315818" cy="4952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rPr>
              <a:t>Secuencias usadas en disciplinas formales</a:t>
            </a:r>
          </a:p>
        </p:txBody>
      </p:sp>
      <p:sp>
        <p:nvSpPr>
          <p:cNvPr id="23" name="Rectángulo: esquinas redondeadas 22">
            <a:extLst>
              <a:ext uri="{FF2B5EF4-FFF2-40B4-BE49-F238E27FC236}">
                <a16:creationId xmlns:a16="http://schemas.microsoft.com/office/drawing/2014/main" id="{FA779F3C-DE24-420A-AD80-95D487C64703}"/>
              </a:ext>
            </a:extLst>
          </p:cNvPr>
          <p:cNvSpPr/>
          <p:nvPr/>
        </p:nvSpPr>
        <p:spPr>
          <a:xfrm>
            <a:off x="7816636" y="2199532"/>
            <a:ext cx="1289264" cy="2782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3" name="Rectángulo: esquinas redondeadas 32">
            <a:extLst>
              <a:ext uri="{FF2B5EF4-FFF2-40B4-BE49-F238E27FC236}">
                <a16:creationId xmlns:a16="http://schemas.microsoft.com/office/drawing/2014/main" id="{82929C2F-626C-4B9D-9D1F-A9A060939D98}"/>
              </a:ext>
            </a:extLst>
          </p:cNvPr>
          <p:cNvSpPr/>
          <p:nvPr/>
        </p:nvSpPr>
        <p:spPr>
          <a:xfrm>
            <a:off x="7585842" y="1259934"/>
            <a:ext cx="1750852" cy="4952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a:solidFill>
                  <a:schemeClr val="tx1"/>
                </a:solidFill>
              </a:rPr>
              <a:t>Fórmulas bien formadas</a:t>
            </a:r>
          </a:p>
        </p:txBody>
      </p:sp>
      <p:cxnSp>
        <p:nvCxnSpPr>
          <p:cNvPr id="15" name="Conector recto de flecha 14">
            <a:extLst>
              <a:ext uri="{FF2B5EF4-FFF2-40B4-BE49-F238E27FC236}">
                <a16:creationId xmlns:a16="http://schemas.microsoft.com/office/drawing/2014/main" id="{0E2FB84E-44E9-45CD-97C1-1E2DAAA0E8F1}"/>
              </a:ext>
            </a:extLst>
          </p:cNvPr>
          <p:cNvCxnSpPr>
            <a:cxnSpLocks/>
            <a:stCxn id="23" idx="0"/>
            <a:endCxn id="33" idx="2"/>
          </p:cNvCxnSpPr>
          <p:nvPr/>
        </p:nvCxnSpPr>
        <p:spPr>
          <a:xfrm flipV="1">
            <a:off x="8461268" y="1755229"/>
            <a:ext cx="0" cy="444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ángulo: esquinas redondeadas 40">
            <a:extLst>
              <a:ext uri="{FF2B5EF4-FFF2-40B4-BE49-F238E27FC236}">
                <a16:creationId xmlns:a16="http://schemas.microsoft.com/office/drawing/2014/main" id="{1AB572C4-1C3E-4D13-A3D4-3646E29BF673}"/>
              </a:ext>
            </a:extLst>
          </p:cNvPr>
          <p:cNvSpPr/>
          <p:nvPr/>
        </p:nvSpPr>
        <p:spPr>
          <a:xfrm>
            <a:off x="2895106" y="2502121"/>
            <a:ext cx="1073013" cy="268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6" name="Conector recto de flecha 45">
            <a:extLst>
              <a:ext uri="{FF2B5EF4-FFF2-40B4-BE49-F238E27FC236}">
                <a16:creationId xmlns:a16="http://schemas.microsoft.com/office/drawing/2014/main" id="{7AA9D565-F2AF-4188-BA12-2D94E726AF4E}"/>
              </a:ext>
            </a:extLst>
          </p:cNvPr>
          <p:cNvCxnSpPr>
            <a:cxnSpLocks/>
            <a:stCxn id="20" idx="0"/>
            <a:endCxn id="21" idx="2"/>
          </p:cNvCxnSpPr>
          <p:nvPr/>
        </p:nvCxnSpPr>
        <p:spPr>
          <a:xfrm flipV="1">
            <a:off x="3968116" y="1755230"/>
            <a:ext cx="0" cy="456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683E4681-CDDB-4E64-9DC1-EA7EC9EB3D88}"/>
              </a:ext>
            </a:extLst>
          </p:cNvPr>
          <p:cNvCxnSpPr>
            <a:cxnSpLocks/>
            <a:stCxn id="2" idx="0"/>
            <a:endCxn id="19" idx="2"/>
          </p:cNvCxnSpPr>
          <p:nvPr/>
        </p:nvCxnSpPr>
        <p:spPr>
          <a:xfrm flipV="1">
            <a:off x="6254344" y="1641760"/>
            <a:ext cx="0" cy="56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F4341002-CA4A-427B-9DCA-FD01BE39E6F3}"/>
              </a:ext>
            </a:extLst>
          </p:cNvPr>
          <p:cNvCxnSpPr>
            <a:cxnSpLocks/>
            <a:stCxn id="41" idx="2"/>
          </p:cNvCxnSpPr>
          <p:nvPr/>
        </p:nvCxnSpPr>
        <p:spPr>
          <a:xfrm>
            <a:off x="3431610" y="2770480"/>
            <a:ext cx="0" cy="574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CuadroTexto 64">
            <a:extLst>
              <a:ext uri="{FF2B5EF4-FFF2-40B4-BE49-F238E27FC236}">
                <a16:creationId xmlns:a16="http://schemas.microsoft.com/office/drawing/2014/main" id="{52FFC093-1B63-4A1F-8080-D3C60DF2934F}"/>
              </a:ext>
            </a:extLst>
          </p:cNvPr>
          <p:cNvSpPr txBox="1"/>
          <p:nvPr/>
        </p:nvSpPr>
        <p:spPr>
          <a:xfrm>
            <a:off x="2877055" y="3378632"/>
            <a:ext cx="1109108" cy="338554"/>
          </a:xfrm>
          <a:prstGeom prst="rect">
            <a:avLst/>
          </a:prstGeom>
          <a:noFill/>
        </p:spPr>
        <p:txBody>
          <a:bodyPr wrap="square" rtlCol="0">
            <a:spAutoFit/>
          </a:bodyPr>
          <a:lstStyle/>
          <a:p>
            <a:r>
              <a:rPr lang="es-CO" sz="1600" dirty="0"/>
              <a:t>Algoritmos</a:t>
            </a:r>
          </a:p>
        </p:txBody>
      </p:sp>
      <p:sp>
        <p:nvSpPr>
          <p:cNvPr id="66" name="Right Brace 1">
            <a:extLst>
              <a:ext uri="{FF2B5EF4-FFF2-40B4-BE49-F238E27FC236}">
                <a16:creationId xmlns:a16="http://schemas.microsoft.com/office/drawing/2014/main" id="{2BA6ABA4-CFFC-497D-9370-4DA4008E0EAA}"/>
              </a:ext>
            </a:extLst>
          </p:cNvPr>
          <p:cNvSpPr/>
          <p:nvPr/>
        </p:nvSpPr>
        <p:spPr>
          <a:xfrm flipH="1">
            <a:off x="3968116" y="3110528"/>
            <a:ext cx="331774" cy="861774"/>
          </a:xfrm>
          <a:prstGeom prst="rightBrace">
            <a:avLst>
              <a:gd name="adj1" fmla="val 8333"/>
              <a:gd name="adj2" fmla="val 52119"/>
            </a:avLst>
          </a:prstGeom>
          <a:ln w="190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_tradnl" sz="1600" dirty="0"/>
          </a:p>
        </p:txBody>
      </p:sp>
      <p:sp>
        <p:nvSpPr>
          <p:cNvPr id="67" name="CuadroTexto 66">
            <a:extLst>
              <a:ext uri="{FF2B5EF4-FFF2-40B4-BE49-F238E27FC236}">
                <a16:creationId xmlns:a16="http://schemas.microsoft.com/office/drawing/2014/main" id="{4AEE60E5-6DF5-46E3-BD9E-54BAFC517B9A}"/>
              </a:ext>
            </a:extLst>
          </p:cNvPr>
          <p:cNvSpPr txBox="1"/>
          <p:nvPr/>
        </p:nvSpPr>
        <p:spPr>
          <a:xfrm>
            <a:off x="4134003" y="3124788"/>
            <a:ext cx="1495832" cy="861774"/>
          </a:xfrm>
          <a:prstGeom prst="rect">
            <a:avLst/>
          </a:prstGeom>
          <a:noFill/>
        </p:spPr>
        <p:txBody>
          <a:bodyPr wrap="square" rtlCol="0">
            <a:spAutoFit/>
          </a:bodyPr>
          <a:lstStyle/>
          <a:p>
            <a:r>
              <a:rPr lang="es-CO" sz="1600" dirty="0"/>
              <a:t>No ambiguos</a:t>
            </a:r>
          </a:p>
          <a:p>
            <a:r>
              <a:rPr lang="es-CO" sz="1600" dirty="0"/>
              <a:t>Ordenados</a:t>
            </a:r>
          </a:p>
          <a:p>
            <a:r>
              <a:rPr lang="es-CO" sz="1600" dirty="0"/>
              <a:t>Finitos</a:t>
            </a:r>
          </a:p>
        </p:txBody>
      </p:sp>
      <p:sp>
        <p:nvSpPr>
          <p:cNvPr id="69" name="Rectángulo: esquinas redondeadas 68">
            <a:extLst>
              <a:ext uri="{FF2B5EF4-FFF2-40B4-BE49-F238E27FC236}">
                <a16:creationId xmlns:a16="http://schemas.microsoft.com/office/drawing/2014/main" id="{653A5502-A605-426C-AA16-644C9CFC6586}"/>
              </a:ext>
            </a:extLst>
          </p:cNvPr>
          <p:cNvSpPr/>
          <p:nvPr/>
        </p:nvSpPr>
        <p:spPr>
          <a:xfrm>
            <a:off x="5629837" y="2732180"/>
            <a:ext cx="1136725" cy="26835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0" name="Down Arrow 9">
            <a:extLst>
              <a:ext uri="{FF2B5EF4-FFF2-40B4-BE49-F238E27FC236}">
                <a16:creationId xmlns:a16="http://schemas.microsoft.com/office/drawing/2014/main" id="{0B20FFA0-9584-441F-9C99-CAE592E102AD}"/>
              </a:ext>
            </a:extLst>
          </p:cNvPr>
          <p:cNvSpPr/>
          <p:nvPr/>
        </p:nvSpPr>
        <p:spPr>
          <a:xfrm>
            <a:off x="2630097" y="3926059"/>
            <a:ext cx="1603022" cy="42621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_tradnl" dirty="0"/>
              <a:t>Para</a:t>
            </a:r>
          </a:p>
        </p:txBody>
      </p:sp>
      <p:sp>
        <p:nvSpPr>
          <p:cNvPr id="72" name="Rounded Rectangle 13">
            <a:extLst>
              <a:ext uri="{FF2B5EF4-FFF2-40B4-BE49-F238E27FC236}">
                <a16:creationId xmlns:a16="http://schemas.microsoft.com/office/drawing/2014/main" id="{507EABE3-A439-4ACF-99D6-AE0C8CB9F033}"/>
              </a:ext>
            </a:extLst>
          </p:cNvPr>
          <p:cNvSpPr/>
          <p:nvPr/>
        </p:nvSpPr>
        <p:spPr>
          <a:xfrm>
            <a:off x="1949292" y="4409816"/>
            <a:ext cx="2964639" cy="1077218"/>
          </a:xfrm>
          <a:prstGeom prst="roundRect">
            <a:avLst/>
          </a:prstGeom>
          <a:noFill/>
          <a:ln w="25400"/>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
            </a:pPr>
            <a:r>
              <a:rPr lang="es-ES_tradnl" sz="1600" dirty="0">
                <a:solidFill>
                  <a:schemeClr val="accent2">
                    <a:lumMod val="50000"/>
                  </a:schemeClr>
                </a:solidFill>
              </a:rPr>
              <a:t>Solucionar problemas</a:t>
            </a:r>
          </a:p>
          <a:p>
            <a:pPr marL="285750" indent="-285750">
              <a:buFont typeface="Wingdings" panose="05000000000000000000" pitchFamily="2" charset="2"/>
              <a:buChar char="§"/>
            </a:pPr>
            <a:r>
              <a:rPr lang="es-ES_tradnl" sz="1600" dirty="0">
                <a:solidFill>
                  <a:schemeClr val="accent2">
                    <a:lumMod val="50000"/>
                  </a:schemeClr>
                </a:solidFill>
              </a:rPr>
              <a:t>Realizar cálculos (cómputos)</a:t>
            </a:r>
          </a:p>
          <a:p>
            <a:pPr marL="285750" indent="-285750">
              <a:buFont typeface="Wingdings" panose="05000000000000000000" pitchFamily="2" charset="2"/>
              <a:buChar char="§"/>
            </a:pPr>
            <a:r>
              <a:rPr lang="es-ES_tradnl" sz="1600" dirty="0">
                <a:solidFill>
                  <a:schemeClr val="accent2">
                    <a:lumMod val="50000"/>
                  </a:schemeClr>
                </a:solidFill>
              </a:rPr>
              <a:t>Procesar datos</a:t>
            </a:r>
          </a:p>
          <a:p>
            <a:pPr marL="285750" indent="-285750">
              <a:buFont typeface="Wingdings" panose="05000000000000000000" pitchFamily="2" charset="2"/>
              <a:buChar char="§"/>
            </a:pPr>
            <a:r>
              <a:rPr lang="es-ES_tradnl" sz="1600" dirty="0">
                <a:solidFill>
                  <a:schemeClr val="accent2">
                    <a:lumMod val="50000"/>
                  </a:schemeClr>
                </a:solidFill>
              </a:rPr>
              <a:t>Automatizar tareas</a:t>
            </a:r>
          </a:p>
        </p:txBody>
      </p:sp>
      <p:sp>
        <p:nvSpPr>
          <p:cNvPr id="77" name="Rectángulo: esquinas redondeadas 76">
            <a:extLst>
              <a:ext uri="{FF2B5EF4-FFF2-40B4-BE49-F238E27FC236}">
                <a16:creationId xmlns:a16="http://schemas.microsoft.com/office/drawing/2014/main" id="{C0039092-28FB-4279-A7FB-C541DA523797}"/>
              </a:ext>
            </a:extLst>
          </p:cNvPr>
          <p:cNvSpPr/>
          <p:nvPr/>
        </p:nvSpPr>
        <p:spPr>
          <a:xfrm>
            <a:off x="6562170" y="3199931"/>
            <a:ext cx="2019587" cy="4952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600" dirty="0">
                <a:solidFill>
                  <a:schemeClr val="tx1"/>
                </a:solidFill>
              </a:rPr>
              <a:t>Almacenar y procesar información</a:t>
            </a:r>
          </a:p>
        </p:txBody>
      </p:sp>
      <p:cxnSp>
        <p:nvCxnSpPr>
          <p:cNvPr id="78" name="Conector: angular 77">
            <a:extLst>
              <a:ext uri="{FF2B5EF4-FFF2-40B4-BE49-F238E27FC236}">
                <a16:creationId xmlns:a16="http://schemas.microsoft.com/office/drawing/2014/main" id="{70271667-0BB7-4451-8EE6-95F9FA94B4C7}"/>
              </a:ext>
            </a:extLst>
          </p:cNvPr>
          <p:cNvCxnSpPr>
            <a:cxnSpLocks/>
            <a:stCxn id="17" idx="2"/>
            <a:endCxn id="77" idx="1"/>
          </p:cNvCxnSpPr>
          <p:nvPr/>
        </p:nvCxnSpPr>
        <p:spPr>
          <a:xfrm rot="16200000" flipH="1">
            <a:off x="6192834" y="3078243"/>
            <a:ext cx="386490" cy="3521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Down Arrow 9">
            <a:extLst>
              <a:ext uri="{FF2B5EF4-FFF2-40B4-BE49-F238E27FC236}">
                <a16:creationId xmlns:a16="http://schemas.microsoft.com/office/drawing/2014/main" id="{F7805907-5CCD-49B3-959D-E4B75DD9912A}"/>
              </a:ext>
            </a:extLst>
          </p:cNvPr>
          <p:cNvSpPr/>
          <p:nvPr/>
        </p:nvSpPr>
        <p:spPr>
          <a:xfrm rot="16200000">
            <a:off x="5487994" y="4073702"/>
            <a:ext cx="570202" cy="157814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 rtlCol="0" anchor="ctr"/>
          <a:lstStyle/>
          <a:p>
            <a:pPr algn="ctr"/>
            <a:r>
              <a:rPr lang="es-ES_tradnl" dirty="0"/>
              <a:t>especificando</a:t>
            </a:r>
          </a:p>
        </p:txBody>
      </p:sp>
      <p:sp>
        <p:nvSpPr>
          <p:cNvPr id="84" name="CuadroTexto 83">
            <a:extLst>
              <a:ext uri="{FF2B5EF4-FFF2-40B4-BE49-F238E27FC236}">
                <a16:creationId xmlns:a16="http://schemas.microsoft.com/office/drawing/2014/main" id="{743D01BF-C362-4DEF-BCFE-C04938DC6884}"/>
              </a:ext>
            </a:extLst>
          </p:cNvPr>
          <p:cNvSpPr txBox="1"/>
          <p:nvPr/>
        </p:nvSpPr>
        <p:spPr>
          <a:xfrm>
            <a:off x="6601477" y="4423636"/>
            <a:ext cx="3960554" cy="1077218"/>
          </a:xfrm>
          <a:prstGeom prst="rect">
            <a:avLst/>
          </a:prstGeom>
          <a:noFill/>
        </p:spPr>
        <p:txBody>
          <a:bodyPr wrap="square" rtlCol="0">
            <a:spAutoFit/>
          </a:bodyPr>
          <a:lstStyle/>
          <a:p>
            <a:pPr marL="285750" indent="-285750">
              <a:buFont typeface="Arial" panose="020B0604020202020204" pitchFamily="34" charset="0"/>
              <a:buChar char="•"/>
            </a:pPr>
            <a:r>
              <a:rPr lang="es-CO" sz="1600" dirty="0"/>
              <a:t>¿Sobre qué datos operar?</a:t>
            </a:r>
          </a:p>
          <a:p>
            <a:pPr marL="285750" indent="-285750">
              <a:buFont typeface="Arial" panose="020B0604020202020204" pitchFamily="34" charset="0"/>
              <a:buChar char="•"/>
            </a:pPr>
            <a:r>
              <a:rPr lang="es-CO" sz="1600" dirty="0"/>
              <a:t>¿Cómo deben ser almacenados los datos?</a:t>
            </a:r>
          </a:p>
          <a:p>
            <a:pPr marL="285750" indent="-285750">
              <a:buFont typeface="Arial" panose="020B0604020202020204" pitchFamily="34" charset="0"/>
              <a:buChar char="•"/>
            </a:pPr>
            <a:r>
              <a:rPr lang="es-CO" sz="1600" dirty="0"/>
              <a:t>¿Cómo actuar, qué hacer, ante ciertas situaciones?</a:t>
            </a:r>
          </a:p>
        </p:txBody>
      </p:sp>
      <p:sp>
        <p:nvSpPr>
          <p:cNvPr id="85" name="Rounded Rectangle 32">
            <a:extLst>
              <a:ext uri="{FF2B5EF4-FFF2-40B4-BE49-F238E27FC236}">
                <a16:creationId xmlns:a16="http://schemas.microsoft.com/office/drawing/2014/main" id="{6A883679-D85A-4BBD-9681-70D4A2A51AF9}"/>
              </a:ext>
            </a:extLst>
          </p:cNvPr>
          <p:cNvSpPr/>
          <p:nvPr/>
        </p:nvSpPr>
        <p:spPr>
          <a:xfrm>
            <a:off x="3728815" y="5813187"/>
            <a:ext cx="4734370" cy="39511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_tradnl" sz="2000" dirty="0"/>
              <a:t>Pregunta: ¿Qué implica el contexto de uso?</a:t>
            </a:r>
          </a:p>
        </p:txBody>
      </p:sp>
    </p:spTree>
    <p:extLst>
      <p:ext uri="{BB962C8B-B14F-4D97-AF65-F5344CB8AC3E}">
        <p14:creationId xmlns:p14="http://schemas.microsoft.com/office/powerpoint/2010/main" val="32750746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2103</Words>
  <Application>Microsoft Macintosh PowerPoint</Application>
  <PresentationFormat>Widescreen</PresentationFormat>
  <Paragraphs>341</Paragraphs>
  <Slides>52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Wingdings</vt:lpstr>
      <vt:lpstr>Tema de Office</vt:lpstr>
      <vt:lpstr>Clase 1: Entendiendo los lenguajes de programación</vt:lpstr>
      <vt:lpstr>Una pequeña conversación</vt:lpstr>
      <vt:lpstr>El mapa de ruta</vt:lpstr>
      <vt:lpstr>El mapa de ruta</vt:lpstr>
      <vt:lpstr>El mapa de ruta</vt:lpstr>
      <vt:lpstr>Sitio Web del Curso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Pero cada empresa codificaba sus programas distinto</vt:lpstr>
      <vt:lpstr>Había operaciones que eran útiles en problemas distintos</vt:lpstr>
      <vt:lpstr>Código Assembly</vt:lpstr>
      <vt:lpstr>La gran transición</vt:lpstr>
      <vt:lpstr>Tipos de lenguajes de programación</vt:lpstr>
      <vt:lpstr>Si nos fijamos en los tipos</vt:lpstr>
      <vt:lpstr>Un lenguaje nos permite decirle a un computador qué hacer</vt:lpstr>
      <vt:lpstr>Entonces aquí veremos que hay</vt:lpstr>
      <vt:lpstr>5 diferencias – 5 actividades</vt:lpstr>
      <vt:lpstr>Diferencia 1 entre lenguajes</vt:lpstr>
      <vt:lpstr>Compilados o interpretados</vt:lpstr>
      <vt:lpstr>Diferencia 2 entre lenguajes</vt:lpstr>
      <vt:lpstr>Typing</vt:lpstr>
      <vt:lpstr>Diferencia 3 entre lenguajes</vt:lpstr>
      <vt:lpstr>Diferencia 3 entre lenguajes</vt:lpstr>
      <vt:lpstr>Objetos</vt:lpstr>
      <vt:lpstr>Diferencia 4 entre lenguajes</vt:lpstr>
      <vt:lpstr>Nivel del lenguaje</vt:lpstr>
      <vt:lpstr>Diferencia 5 entre lenguajes</vt:lpstr>
      <vt:lpstr>Concurrencia</vt:lpstr>
      <vt:lpstr>Los 5 tipos de diferencias entre lenguajes que acabamos de ver</vt:lpstr>
      <vt:lpstr>¿En qué mundo estamos?</vt:lpstr>
      <vt:lpstr>Un par de historias</vt:lpstr>
      <vt:lpstr>Pero los datos se almacenaban a mano</vt:lpstr>
      <vt:lpstr>PowerPoint Presentation</vt:lpstr>
      <vt:lpstr>Transmisión de mensajes</vt:lpstr>
      <vt:lpstr>Transmisión de mensajes</vt:lpstr>
      <vt:lpstr>Transmisión de mensajes</vt:lpstr>
      <vt:lpstr>Transmisión de mensajes</vt:lpstr>
      <vt:lpstr>Transmisión de mensajes</vt:lpstr>
      <vt:lpstr>Transmisión de mensajes</vt:lpstr>
      <vt:lpstr>Transmisión de mensajes</vt:lpstr>
      <vt:lpstr>Transmisión de mensajes</vt:lpstr>
      <vt:lpstr>Transmisión de mensajes</vt:lpstr>
      <vt:lpstr>PowerPoint Presentation</vt:lpstr>
      <vt:lpstr>Información digital</vt:lpstr>
      <vt:lpstr>¿Qué hay que hacer para calcular cosas con los datos?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Clase 1: Entendiendo los lenguajes de programación</dc:title>
  <dc:creator>Fayber Alfonso Acosta Pardo</dc:creator>
  <cp:lastModifiedBy>Alfredo Eleazar Orozco Quesada</cp:lastModifiedBy>
  <cp:revision>5</cp:revision>
  <dcterms:created xsi:type="dcterms:W3CDTF">2022-04-26T16:45:27Z</dcterms:created>
  <dcterms:modified xsi:type="dcterms:W3CDTF">2022-04-30T04:49:20Z</dcterms:modified>
</cp:coreProperties>
</file>